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7" r:id="rId3"/>
    <p:sldId id="319" r:id="rId4"/>
    <p:sldId id="318" r:id="rId5"/>
    <p:sldId id="261" r:id="rId6"/>
    <p:sldId id="260" r:id="rId7"/>
    <p:sldId id="264" r:id="rId8"/>
    <p:sldId id="262" r:id="rId9"/>
    <p:sldId id="263" r:id="rId10"/>
    <p:sldId id="288" r:id="rId11"/>
    <p:sldId id="289" r:id="rId12"/>
    <p:sldId id="265" r:id="rId13"/>
    <p:sldId id="266" r:id="rId14"/>
    <p:sldId id="290" r:id="rId15"/>
    <p:sldId id="296" r:id="rId16"/>
    <p:sldId id="267" r:id="rId17"/>
    <p:sldId id="268" r:id="rId18"/>
    <p:sldId id="291" r:id="rId19"/>
    <p:sldId id="293" r:id="rId20"/>
    <p:sldId id="300" r:id="rId21"/>
    <p:sldId id="294" r:id="rId22"/>
    <p:sldId id="274" r:id="rId23"/>
    <p:sldId id="320" r:id="rId24"/>
    <p:sldId id="295" r:id="rId25"/>
    <p:sldId id="297" r:id="rId26"/>
    <p:sldId id="298" r:id="rId27"/>
    <p:sldId id="287" r:id="rId28"/>
    <p:sldId id="299" r:id="rId29"/>
    <p:sldId id="277" r:id="rId30"/>
    <p:sldId id="309" r:id="rId31"/>
    <p:sldId id="32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88F"/>
    <a:srgbClr val="A68BB7"/>
    <a:srgbClr val="80C5C7"/>
    <a:srgbClr val="FA6E6B"/>
    <a:srgbClr val="FD8D62"/>
    <a:srgbClr val="FFC9B5"/>
    <a:srgbClr val="ADDAC5"/>
    <a:srgbClr val="C5E2C4"/>
    <a:srgbClr val="2E353C"/>
    <a:srgbClr val="1A2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35"/>
    <p:restoredTop sz="96176"/>
  </p:normalViewPr>
  <p:slideViewPr>
    <p:cSldViewPr snapToGrid="0" snapToObjects="1" showGuides="1">
      <p:cViewPr varScale="1">
        <p:scale>
          <a:sx n="118" d="100"/>
          <a:sy n="118" d="100"/>
        </p:scale>
        <p:origin x="6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2E43-9C4C-9547-8A1C-B8D3E2F09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6077"/>
            <a:ext cx="9144000" cy="1583886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32CD6-6A04-DA40-9A32-CC6770102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DBFF-5473-E547-9BD9-48BAAF8B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5B02E9FF-9CEF-6D4C-B690-6D3B9E245615}" type="datetimeFigureOut">
              <a:rPr lang="en-GB" smtClean="0"/>
              <a:t>15/06/2023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8EA2-52F8-0142-B7F9-3A3A5862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0"/>
            <a:ext cx="12170924" cy="6295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1FF58-A7D8-774F-9C50-44DCCE82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0266-C0AB-244D-8EC8-D5FFB5E8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91E3724-2526-5E49-8637-0720B78268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6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17EB4A-B8B4-B939-7553-32075DC9FC53}"/>
              </a:ext>
            </a:extLst>
          </p:cNvPr>
          <p:cNvSpPr/>
          <p:nvPr userDrawn="1"/>
        </p:nvSpPr>
        <p:spPr>
          <a:xfrm>
            <a:off x="1" y="-1"/>
            <a:ext cx="12192000" cy="6277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0609B3-3AD5-1E47-809A-7D3AF739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8BAEE-3D83-4F4C-9E90-564D4912E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95562-4C2A-7E47-9D38-E801D9D22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fld id="{5B02E9FF-9CEF-6D4C-B690-6D3B9E245615}" type="datetimeFigureOut">
              <a:rPr lang="en-GB" smtClean="0"/>
              <a:pPr/>
              <a:t>15/06/2023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3D38-F0B2-5841-A6F4-D9FFC66C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fld id="{691E3724-2526-5E49-8637-0720B782682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5A2824-1AD0-434D-B0B4-FDD2BFAC7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endParaRPr lang="en-GB" dirty="0"/>
          </a:p>
        </p:txBody>
      </p:sp>
      <p:pic>
        <p:nvPicPr>
          <p:cNvPr id="1026" name="Picture 2" descr="TReND in Africa">
            <a:extLst>
              <a:ext uri="{FF2B5EF4-FFF2-40B4-BE49-F238E27FC236}">
                <a16:creationId xmlns:a16="http://schemas.microsoft.com/office/drawing/2014/main" id="{A6254EC2-6DCD-4CA7-CC07-3FBFEA70E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036" y="68241"/>
            <a:ext cx="610558" cy="4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7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5.mov"/><Relationship Id="rId7" Type="http://schemas.openxmlformats.org/officeDocument/2006/relationships/image" Target="../media/image35.emf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34.emf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mGeorge1234/HopfieldNetworkTutori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jp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D469-737F-2441-9C81-0E44637FB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224" y="1686237"/>
            <a:ext cx="9764486" cy="1583886"/>
          </a:xfrm>
        </p:spPr>
        <p:txBody>
          <a:bodyPr>
            <a:normAutofit/>
          </a:bodyPr>
          <a:lstStyle/>
          <a:p>
            <a:r>
              <a:rPr lang="en-GB" b="1" dirty="0"/>
              <a:t>Modelling the hippocampus:</a:t>
            </a:r>
            <a:br>
              <a:rPr lang="en-GB" b="1" dirty="0"/>
            </a:br>
            <a:r>
              <a:rPr lang="en-GB" dirty="0"/>
              <a:t>Associative</a:t>
            </a:r>
            <a:r>
              <a:rPr lang="en-GB" b="1" dirty="0"/>
              <a:t> </a:t>
            </a:r>
            <a:r>
              <a:rPr lang="en-GB" dirty="0"/>
              <a:t>memory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7C113-2E03-2E4C-A55E-DFD000A34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1714"/>
            <a:ext cx="9144000" cy="1655762"/>
          </a:xfrm>
        </p:spPr>
        <p:txBody>
          <a:bodyPr/>
          <a:lstStyle/>
          <a:p>
            <a:r>
              <a:rPr lang="en-GB" dirty="0" err="1"/>
              <a:t>TReND</a:t>
            </a:r>
            <a:r>
              <a:rPr lang="en-GB" dirty="0"/>
              <a:t> Computational Summer School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D6B11-AFEA-F054-BBAD-82E8B82DE12C}"/>
              </a:ext>
            </a:extLst>
          </p:cNvPr>
          <p:cNvSpPr txBox="1"/>
          <p:nvPr/>
        </p:nvSpPr>
        <p:spPr>
          <a:xfrm>
            <a:off x="9503229" y="848731"/>
            <a:ext cx="131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Part 1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2DC7D51-9D51-4E08-0C5A-C90B003C3D61}"/>
              </a:ext>
            </a:extLst>
          </p:cNvPr>
          <p:cNvSpPr/>
          <p:nvPr/>
        </p:nvSpPr>
        <p:spPr>
          <a:xfrm>
            <a:off x="8654100" y="1241318"/>
            <a:ext cx="812609" cy="509873"/>
          </a:xfrm>
          <a:custGeom>
            <a:avLst/>
            <a:gdLst>
              <a:gd name="connsiteX0" fmla="*/ 555171 w 555171"/>
              <a:gd name="connsiteY0" fmla="*/ 0 h 348343"/>
              <a:gd name="connsiteX1" fmla="*/ 195943 w 555171"/>
              <a:gd name="connsiteY1" fmla="*/ 108857 h 348343"/>
              <a:gd name="connsiteX2" fmla="*/ 0 w 555171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171" h="348343">
                <a:moveTo>
                  <a:pt x="555171" y="0"/>
                </a:moveTo>
                <a:cubicBezTo>
                  <a:pt x="421821" y="25400"/>
                  <a:pt x="288471" y="50800"/>
                  <a:pt x="195943" y="108857"/>
                </a:cubicBezTo>
                <a:cubicBezTo>
                  <a:pt x="103414" y="166914"/>
                  <a:pt x="51707" y="257628"/>
                  <a:pt x="0" y="348343"/>
                </a:cubicBezTo>
              </a:path>
            </a:pathLst>
          </a:custGeom>
          <a:noFill/>
          <a:ln w="50800">
            <a:solidFill>
              <a:srgbClr val="80C5C7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8AB16-63D3-A29C-C71D-7DCD247673CF}"/>
              </a:ext>
            </a:extLst>
          </p:cNvPr>
          <p:cNvGrpSpPr/>
          <p:nvPr/>
        </p:nvGrpSpPr>
        <p:grpSpPr>
          <a:xfrm>
            <a:off x="2551127" y="4287191"/>
            <a:ext cx="3132341" cy="1484025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8AA3C3B-05DA-9A86-A93E-47800A6E5FD5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3D78647-44CC-3E45-B022-7A7BB24FBDA3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514815A-CF4E-BD5D-F1E9-FC46D012F9DC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E815FB5-5D87-ED1A-10D6-AF9FE675CDEE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1AFC73D-B892-D303-FA22-769FE69DE70A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F1839E-E628-45BD-DBA9-41031ADC4179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5F74EE-915F-2219-605A-3BD475F6A8E8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256CBB3-5C16-CC48-37F8-B2C2DC361A57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85C6591-673F-4A0C-1B07-DF17CF607A86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4C51503-B301-AB51-2E35-13831E3BD3A4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5BD305B-4D0D-15D6-CFF7-2F8A4CCE7EC1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20034D3-F0C3-BDD7-38DB-040F84E39C2F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50721D4-D1AC-D796-7075-A8BEAA0699E5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B916BF-3D9D-D3A2-9ECE-28BFD4341450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8A2D75E-1D76-CEE6-D4F7-B9FD5DD0B3FD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635D3C-D948-26FD-D5B6-A56C89D56CD6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814A5E3-34DD-050E-65DB-A6560B970167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4468FA4-A8D1-C51B-4794-F134A12D54A1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31" name="smiley.mp4">
            <a:hlinkClick r:id="" action="ppaction://media"/>
            <a:extLst>
              <a:ext uri="{FF2B5EF4-FFF2-40B4-BE49-F238E27FC236}">
                <a16:creationId xmlns:a16="http://schemas.microsoft.com/office/drawing/2014/main" id="{16238D45-833D-4219-D42C-D57A86C12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02" r="63238"/>
          <a:stretch/>
        </p:blipFill>
        <p:spPr>
          <a:xfrm>
            <a:off x="6606731" y="3863717"/>
            <a:ext cx="2222476" cy="23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8AF2-57FD-69E9-BE2C-DAEBC0A2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Patient 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CA002-0B52-51B6-2A2C-10FF8DF17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Impaired episodic memory:</a:t>
            </a:r>
          </a:p>
          <a:p>
            <a:pPr lvl="1"/>
            <a:r>
              <a:rPr lang="en-GB" dirty="0"/>
              <a:t>Can’t remember location of is new home</a:t>
            </a:r>
          </a:p>
          <a:p>
            <a:pPr lvl="1"/>
            <a:r>
              <a:rPr lang="en-GB" dirty="0"/>
              <a:t>Can copy but not recall drawings</a:t>
            </a:r>
          </a:p>
          <a:p>
            <a:pPr lvl="1"/>
            <a:r>
              <a:rPr lang="en-GB" dirty="0"/>
              <a:t>Doesn’t remember anyone new since the operation</a:t>
            </a:r>
          </a:p>
          <a:p>
            <a:r>
              <a:rPr lang="en-GB" dirty="0"/>
              <a:t>Impaired semantic memory:</a:t>
            </a:r>
          </a:p>
          <a:p>
            <a:pPr lvl="1"/>
            <a:r>
              <a:rPr lang="en-GB" dirty="0"/>
              <a:t>Can’t remember new words (with the exception of “rock ‘n’ roll”)</a:t>
            </a:r>
          </a:p>
          <a:p>
            <a:r>
              <a:rPr lang="en-GB" dirty="0"/>
              <a:t>Non-declarative memory (motor skills, short term memory) was relatively unimpaired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B4A65-90C2-B207-22B6-45319709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41" y="3982200"/>
            <a:ext cx="4733364" cy="243318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70ECC9-AB3A-D565-D40F-A9731A88F0B5}"/>
              </a:ext>
            </a:extLst>
          </p:cNvPr>
          <p:cNvGrpSpPr/>
          <p:nvPr/>
        </p:nvGrpSpPr>
        <p:grpSpPr>
          <a:xfrm>
            <a:off x="9533964" y="833718"/>
            <a:ext cx="2524686" cy="2311559"/>
            <a:chOff x="9533964" y="833718"/>
            <a:chExt cx="2524686" cy="2311559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D929037B-4B71-7EF3-010D-A1EA8D2C5012}"/>
                </a:ext>
              </a:extLst>
            </p:cNvPr>
            <p:cNvSpPr/>
            <p:nvPr/>
          </p:nvSpPr>
          <p:spPr>
            <a:xfrm>
              <a:off x="9533964" y="833718"/>
              <a:ext cx="180725" cy="2311559"/>
            </a:xfrm>
            <a:prstGeom prst="rightBrace">
              <a:avLst>
                <a:gd name="adj1" fmla="val 39785"/>
                <a:gd name="adj2" fmla="val 50000"/>
              </a:avLst>
            </a:prstGeom>
            <a:ln w="38100">
              <a:solidFill>
                <a:srgbClr val="80C5C7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F427A-1CBC-9221-BD87-2ED6CB7C2730}"/>
                </a:ext>
              </a:extLst>
            </p:cNvPr>
            <p:cNvSpPr txBox="1"/>
            <p:nvPr/>
          </p:nvSpPr>
          <p:spPr>
            <a:xfrm>
              <a:off x="9833463" y="1507148"/>
              <a:ext cx="22251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Impaired </a:t>
              </a:r>
              <a:r>
                <a:rPr lang="en-GB" b="1" dirty="0">
                  <a:solidFill>
                    <a:srgbClr val="80C5C7"/>
                  </a:solidFill>
                  <a:latin typeface="Helvetica" pitchFamily="2" charset="0"/>
                </a:rPr>
                <a:t>declarative memory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17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94284-CE19-F4A0-E57F-B8932417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Picture1">
            <a:extLst>
              <a:ext uri="{FF2B5EF4-FFF2-40B4-BE49-F238E27FC236}">
                <a16:creationId xmlns:a16="http://schemas.microsoft.com/office/drawing/2014/main" id="{C3046287-29FB-A547-5BB9-1792C90E919B}"/>
              </a:ext>
            </a:extLst>
          </p:cNvPr>
          <p:cNvPicPr>
            <a:picLocks noGrp="1" noRot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31" y="954275"/>
            <a:ext cx="5270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7E47A-663F-6058-704C-28652C1EC7C8}"/>
              </a:ext>
            </a:extLst>
          </p:cNvPr>
          <p:cNvSpPr txBox="1"/>
          <p:nvPr/>
        </p:nvSpPr>
        <p:spPr>
          <a:xfrm>
            <a:off x="6096000" y="267596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C5E2C4"/>
                </a:solidFill>
                <a:latin typeface="Helvetica" pitchFamily="2" charset="0"/>
              </a:rPr>
              <a:t>Date of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04BB0-8B20-9D3E-E9A4-F2F55AC30DEC}"/>
              </a:ext>
            </a:extLst>
          </p:cNvPr>
          <p:cNvSpPr txBox="1"/>
          <p:nvPr/>
        </p:nvSpPr>
        <p:spPr>
          <a:xfrm>
            <a:off x="123741" y="2928198"/>
            <a:ext cx="8059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This lead to the hypothesis that: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A0816-B168-F10C-6ABC-690A3F26F080}"/>
              </a:ext>
            </a:extLst>
          </p:cNvPr>
          <p:cNvSpPr/>
          <p:nvPr/>
        </p:nvSpPr>
        <p:spPr>
          <a:xfrm>
            <a:off x="1006839" y="3418639"/>
            <a:ext cx="10178321" cy="824459"/>
          </a:xfrm>
          <a:prstGeom prst="rect">
            <a:avLst/>
          </a:prstGeom>
          <a:solidFill>
            <a:srgbClr val="80C5C7">
              <a:alpha val="99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Helvetica" pitchFamily="2" charset="0"/>
              </a:rPr>
              <a:t>Hippocampus is necessary to form new memories and consolidate them to long term storage but is not, itself, the location of long term storage</a:t>
            </a:r>
          </a:p>
        </p:txBody>
      </p:sp>
      <p:pic>
        <p:nvPicPr>
          <p:cNvPr id="8" name="Picture2">
            <a:extLst>
              <a:ext uri="{FF2B5EF4-FFF2-40B4-BE49-F238E27FC236}">
                <a16:creationId xmlns:a16="http://schemas.microsoft.com/office/drawing/2014/main" id="{B42CF752-F8A6-EAC2-AEF7-9FE360E911C8}"/>
              </a:ext>
            </a:extLst>
          </p:cNvPr>
          <p:cNvPicPr>
            <a:picLocks noRot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981" y="4418665"/>
            <a:ext cx="2846387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7AE666-E0FB-2C86-A512-6D465EF1C027}"/>
              </a:ext>
            </a:extLst>
          </p:cNvPr>
          <p:cNvSpPr txBox="1"/>
          <p:nvPr/>
        </p:nvSpPr>
        <p:spPr>
          <a:xfrm>
            <a:off x="0" y="4531659"/>
            <a:ext cx="5274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Temporal gradient in retrograde amnesia</a:t>
            </a:r>
          </a:p>
        </p:txBody>
      </p:sp>
    </p:spTree>
    <p:extLst>
      <p:ext uri="{BB962C8B-B14F-4D97-AF65-F5344CB8AC3E}">
        <p14:creationId xmlns:p14="http://schemas.microsoft.com/office/powerpoint/2010/main" val="65719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Hard Disk Drive? | Hard Drives Explained | Crucial UK">
            <a:extLst>
              <a:ext uri="{FF2B5EF4-FFF2-40B4-BE49-F238E27FC236}">
                <a16:creationId xmlns:a16="http://schemas.microsoft.com/office/drawing/2014/main" id="{5D74D3B6-BA67-D1F2-1890-0A6C0AB6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89" y="1924334"/>
            <a:ext cx="6862392" cy="365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E44CCE-1353-0ACA-FBC7-AD555A7EE922}"/>
              </a:ext>
            </a:extLst>
          </p:cNvPr>
          <p:cNvSpPr txBox="1"/>
          <p:nvPr/>
        </p:nvSpPr>
        <p:spPr>
          <a:xfrm>
            <a:off x="6523630" y="156949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Computer Hard Drive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0489D-EBCA-C304-2833-A84D4476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1" y="2560472"/>
            <a:ext cx="41656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FE177-CBA5-18C8-05B6-2B14D53E8134}"/>
              </a:ext>
            </a:extLst>
          </p:cNvPr>
          <p:cNvSpPr txBox="1"/>
          <p:nvPr/>
        </p:nvSpPr>
        <p:spPr>
          <a:xfrm>
            <a:off x="1631504" y="156949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Computer Clip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60566-28D8-BE5B-A8DF-213C01CB69BD}"/>
              </a:ext>
            </a:extLst>
          </p:cNvPr>
          <p:cNvSpPr txBox="1"/>
          <p:nvPr/>
        </p:nvSpPr>
        <p:spPr>
          <a:xfrm>
            <a:off x="1733266" y="5595582"/>
            <a:ext cx="18565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0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Hippocampus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EBA3A-5BD4-83C0-4751-6DC9F68B646F}"/>
              </a:ext>
            </a:extLst>
          </p:cNvPr>
          <p:cNvSpPr txBox="1"/>
          <p:nvPr/>
        </p:nvSpPr>
        <p:spPr>
          <a:xfrm>
            <a:off x="7683429" y="5595582"/>
            <a:ext cx="10502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0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Cortex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57EE63-2470-FC62-1D15-33146411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07031"/>
            <a:ext cx="12170924" cy="841107"/>
          </a:xfrm>
        </p:spPr>
        <p:txBody>
          <a:bodyPr/>
          <a:lstStyle/>
          <a:p>
            <a:r>
              <a:rPr lang="en-GB" dirty="0"/>
              <a:t>A useful analogy…</a:t>
            </a:r>
          </a:p>
        </p:txBody>
      </p:sp>
    </p:spTree>
    <p:extLst>
      <p:ext uri="{BB962C8B-B14F-4D97-AF65-F5344CB8AC3E}">
        <p14:creationId xmlns:p14="http://schemas.microsoft.com/office/powerpoint/2010/main" val="392458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E4BD-7661-12C7-B712-55644DF3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07031"/>
            <a:ext cx="12170924" cy="841107"/>
          </a:xfrm>
        </p:spPr>
        <p:txBody>
          <a:bodyPr/>
          <a:lstStyle/>
          <a:p>
            <a:r>
              <a:rPr lang="en-GB" dirty="0"/>
              <a:t>So hippocampus has two memory roles: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66662C-9819-333B-9A18-B8DBF3D22BA8}"/>
              </a:ext>
            </a:extLst>
          </p:cNvPr>
          <p:cNvGrpSpPr/>
          <p:nvPr/>
        </p:nvGrpSpPr>
        <p:grpSpPr>
          <a:xfrm>
            <a:off x="1534587" y="1725438"/>
            <a:ext cx="3600000" cy="3575713"/>
            <a:chOff x="1009934" y="1965278"/>
            <a:chExt cx="3600000" cy="35757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3AEAD3-37E7-9F00-B4B3-248180607607}"/>
                </a:ext>
              </a:extLst>
            </p:cNvPr>
            <p:cNvSpPr/>
            <p:nvPr/>
          </p:nvSpPr>
          <p:spPr>
            <a:xfrm>
              <a:off x="1009934" y="1965278"/>
              <a:ext cx="3600000" cy="3575713"/>
            </a:xfrm>
            <a:prstGeom prst="rect">
              <a:avLst/>
            </a:prstGeom>
            <a:noFill/>
            <a:ln w="508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r>
                <a:rPr lang="en-GB" sz="2400" dirty="0">
                  <a:solidFill>
                    <a:srgbClr val="80C5C7"/>
                  </a:solidFill>
                  <a:latin typeface="Helvetica" pitchFamily="2" charset="0"/>
                </a:rPr>
                <a:t>Make and retrieve new memories</a:t>
              </a:r>
            </a:p>
            <a:p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• Auto associative networks, CA3</a:t>
              </a:r>
            </a:p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EBF3F6-54AF-173F-904A-37A6A762687F}"/>
                </a:ext>
              </a:extLst>
            </p:cNvPr>
            <p:cNvSpPr/>
            <p:nvPr/>
          </p:nvSpPr>
          <p:spPr>
            <a:xfrm>
              <a:off x="1009934" y="1965278"/>
              <a:ext cx="3600000" cy="627797"/>
            </a:xfrm>
            <a:prstGeom prst="rect">
              <a:avLst/>
            </a:prstGeom>
            <a:solidFill>
              <a:srgbClr val="80C5C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Helvetica" pitchFamily="2" charset="0"/>
                </a:rPr>
                <a:t>Memory</a:t>
              </a:r>
              <a:r>
                <a:rPr lang="en-GB" sz="2400" b="1" dirty="0">
                  <a:latin typeface="Helvetica" pitchFamily="2" charset="0"/>
                </a:rPr>
                <a:t> encoding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659AAE-AB52-DFEA-CB86-D5F2001C25CE}"/>
              </a:ext>
            </a:extLst>
          </p:cNvPr>
          <p:cNvGrpSpPr/>
          <p:nvPr/>
        </p:nvGrpSpPr>
        <p:grpSpPr>
          <a:xfrm>
            <a:off x="6960096" y="1725438"/>
            <a:ext cx="3600000" cy="3575713"/>
            <a:chOff x="1009934" y="1965278"/>
            <a:chExt cx="3600000" cy="35757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24847F-12B8-76D2-2359-2664E083AC72}"/>
                </a:ext>
              </a:extLst>
            </p:cNvPr>
            <p:cNvSpPr/>
            <p:nvPr/>
          </p:nvSpPr>
          <p:spPr>
            <a:xfrm>
              <a:off x="1009934" y="1965278"/>
              <a:ext cx="3600000" cy="3575713"/>
            </a:xfrm>
            <a:prstGeom prst="rect">
              <a:avLst/>
            </a:prstGeom>
            <a:noFill/>
            <a:ln w="508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r>
                <a:rPr lang="en-GB" sz="2400" dirty="0">
                  <a:solidFill>
                    <a:srgbClr val="80C5C7"/>
                  </a:solidFill>
                  <a:latin typeface="Helvetica" pitchFamily="2" charset="0"/>
                </a:rPr>
                <a:t>Send memories to long term storage in cortex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Sleep, “replay”</a:t>
              </a:r>
            </a:p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687949-9687-AE19-4547-84DD4D5E07D1}"/>
                </a:ext>
              </a:extLst>
            </p:cNvPr>
            <p:cNvSpPr/>
            <p:nvPr/>
          </p:nvSpPr>
          <p:spPr>
            <a:xfrm>
              <a:off x="1009934" y="1965278"/>
              <a:ext cx="3600000" cy="627797"/>
            </a:xfrm>
            <a:prstGeom prst="rect">
              <a:avLst/>
            </a:prstGeom>
            <a:solidFill>
              <a:srgbClr val="80C5C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Helvetica" pitchFamily="2" charset="0"/>
                </a:rPr>
                <a:t>Memory</a:t>
              </a:r>
              <a:r>
                <a:rPr lang="en-GB" sz="2400" b="1" dirty="0">
                  <a:latin typeface="Helvetica" pitchFamily="2" charset="0"/>
                </a:rPr>
                <a:t> consolidation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078E73C-B86F-2F96-B5B9-61DEDA25B7D5}"/>
              </a:ext>
            </a:extLst>
          </p:cNvPr>
          <p:cNvGrpSpPr/>
          <p:nvPr/>
        </p:nvGrpSpPr>
        <p:grpSpPr>
          <a:xfrm>
            <a:off x="2012141" y="3987385"/>
            <a:ext cx="2348509" cy="1112665"/>
            <a:chOff x="1487488" y="4033127"/>
            <a:chExt cx="2758195" cy="1306764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C29C4D3-6E65-C00B-5351-9FB220063F6B}"/>
                </a:ext>
              </a:extLst>
            </p:cNvPr>
            <p:cNvGrpSpPr/>
            <p:nvPr/>
          </p:nvGrpSpPr>
          <p:grpSpPr>
            <a:xfrm>
              <a:off x="1487488" y="4033127"/>
              <a:ext cx="2758195" cy="1306764"/>
              <a:chOff x="1347972" y="1871669"/>
              <a:chExt cx="2830684" cy="1232517"/>
            </a:xfrm>
            <a:solidFill>
              <a:schemeClr val="bg1">
                <a:lumMod val="95000"/>
              </a:schemeClr>
            </a:solidFill>
          </p:grpSpPr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C2F60593-84E5-89EB-455A-93D216FC7805}"/>
                  </a:ext>
                </a:extLst>
              </p:cNvPr>
              <p:cNvSpPr/>
              <p:nvPr/>
            </p:nvSpPr>
            <p:spPr>
              <a:xfrm>
                <a:off x="3799915" y="2357405"/>
                <a:ext cx="378741" cy="277535"/>
              </a:xfrm>
              <a:custGeom>
                <a:avLst/>
                <a:gdLst>
                  <a:gd name="connsiteX0" fmla="*/ 87215 w 345583"/>
                  <a:gd name="connsiteY0" fmla="*/ 201 h 253237"/>
                  <a:gd name="connsiteX1" fmla="*/ 115588 w 345583"/>
                  <a:gd name="connsiteY1" fmla="*/ 1805 h 253237"/>
                  <a:gd name="connsiteX2" fmla="*/ 170730 w 345583"/>
                  <a:gd name="connsiteY2" fmla="*/ 17851 h 253237"/>
                  <a:gd name="connsiteX3" fmla="*/ 274052 w 345583"/>
                  <a:gd name="connsiteY3" fmla="*/ 62246 h 253237"/>
                  <a:gd name="connsiteX4" fmla="*/ 332941 w 345583"/>
                  <a:gd name="connsiteY4" fmla="*/ 111989 h 253237"/>
                  <a:gd name="connsiteX5" fmla="*/ 345254 w 345583"/>
                  <a:gd name="connsiteY5" fmla="*/ 172430 h 253237"/>
                  <a:gd name="connsiteX6" fmla="*/ 327587 w 345583"/>
                  <a:gd name="connsiteY6" fmla="*/ 231266 h 253237"/>
                  <a:gd name="connsiteX7" fmla="*/ 281012 w 345583"/>
                  <a:gd name="connsiteY7" fmla="*/ 251057 h 253237"/>
                  <a:gd name="connsiteX8" fmla="*/ 195356 w 345583"/>
                  <a:gd name="connsiteY8" fmla="*/ 241964 h 253237"/>
                  <a:gd name="connsiteX9" fmla="*/ 125760 w 345583"/>
                  <a:gd name="connsiteY9" fmla="*/ 199174 h 253237"/>
                  <a:gd name="connsiteX10" fmla="*/ 9589 w 345583"/>
                  <a:gd name="connsiteY10" fmla="*/ 122687 h 253237"/>
                  <a:gd name="connsiteX11" fmla="*/ 4236 w 345583"/>
                  <a:gd name="connsiteY11" fmla="*/ 56897 h 253237"/>
                  <a:gd name="connsiteX12" fmla="*/ 87215 w 345583"/>
                  <a:gd name="connsiteY12" fmla="*/ 201 h 25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5583" h="253237">
                    <a:moveTo>
                      <a:pt x="87215" y="201"/>
                    </a:moveTo>
                    <a:cubicBezTo>
                      <a:pt x="96851" y="-334"/>
                      <a:pt x="106487" y="201"/>
                      <a:pt x="115588" y="1805"/>
                    </a:cubicBezTo>
                    <a:cubicBezTo>
                      <a:pt x="134861" y="4480"/>
                      <a:pt x="153063" y="9828"/>
                      <a:pt x="170730" y="17851"/>
                    </a:cubicBezTo>
                    <a:cubicBezTo>
                      <a:pt x="260669" y="55828"/>
                      <a:pt x="260133" y="53688"/>
                      <a:pt x="274052" y="62246"/>
                    </a:cubicBezTo>
                    <a:cubicBezTo>
                      <a:pt x="305638" y="80967"/>
                      <a:pt x="321163" y="91129"/>
                      <a:pt x="332941" y="111989"/>
                    </a:cubicBezTo>
                    <a:cubicBezTo>
                      <a:pt x="342577" y="130710"/>
                      <a:pt x="346860" y="151570"/>
                      <a:pt x="345254" y="172430"/>
                    </a:cubicBezTo>
                    <a:cubicBezTo>
                      <a:pt x="344719" y="191151"/>
                      <a:pt x="344183" y="214150"/>
                      <a:pt x="327587" y="231266"/>
                    </a:cubicBezTo>
                    <a:cubicBezTo>
                      <a:pt x="314739" y="244638"/>
                      <a:pt x="298143" y="247847"/>
                      <a:pt x="281012" y="251057"/>
                    </a:cubicBezTo>
                    <a:cubicBezTo>
                      <a:pt x="252103" y="255871"/>
                      <a:pt x="222659" y="252661"/>
                      <a:pt x="195356" y="241964"/>
                    </a:cubicBezTo>
                    <a:cubicBezTo>
                      <a:pt x="168588" y="232336"/>
                      <a:pt x="164841" y="224313"/>
                      <a:pt x="125760" y="199174"/>
                    </a:cubicBezTo>
                    <a:cubicBezTo>
                      <a:pt x="52417" y="152105"/>
                      <a:pt x="26720" y="155849"/>
                      <a:pt x="9589" y="122687"/>
                    </a:cubicBezTo>
                    <a:cubicBezTo>
                      <a:pt x="7447" y="118943"/>
                      <a:pt x="-7007" y="88455"/>
                      <a:pt x="4236" y="56897"/>
                    </a:cubicBezTo>
                    <a:cubicBezTo>
                      <a:pt x="18690" y="20526"/>
                      <a:pt x="58306" y="2340"/>
                      <a:pt x="87215" y="201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78FF9C65-0FF7-9AFE-107A-629590C767AC}"/>
                  </a:ext>
                </a:extLst>
              </p:cNvPr>
              <p:cNvSpPr/>
              <p:nvPr/>
            </p:nvSpPr>
            <p:spPr>
              <a:xfrm>
                <a:off x="3638661" y="2478765"/>
                <a:ext cx="292262" cy="226793"/>
              </a:xfrm>
              <a:custGeom>
                <a:avLst/>
                <a:gdLst>
                  <a:gd name="connsiteX0" fmla="*/ 61433 w 266675"/>
                  <a:gd name="connsiteY0" fmla="*/ 7138 h 206937"/>
                  <a:gd name="connsiteX1" fmla="*/ 152443 w 266675"/>
                  <a:gd name="connsiteY1" fmla="*/ 185 h 206937"/>
                  <a:gd name="connsiteX2" fmla="*/ 216685 w 266675"/>
                  <a:gd name="connsiteY2" fmla="*/ 9277 h 206937"/>
                  <a:gd name="connsiteX3" fmla="*/ 243452 w 266675"/>
                  <a:gd name="connsiteY3" fmla="*/ 25324 h 206937"/>
                  <a:gd name="connsiteX4" fmla="*/ 263260 w 266675"/>
                  <a:gd name="connsiteY4" fmla="*/ 84160 h 206937"/>
                  <a:gd name="connsiteX5" fmla="*/ 261654 w 266675"/>
                  <a:gd name="connsiteY5" fmla="*/ 146740 h 206937"/>
                  <a:gd name="connsiteX6" fmla="*/ 224180 w 266675"/>
                  <a:gd name="connsiteY6" fmla="*/ 182577 h 206937"/>
                  <a:gd name="connsiteX7" fmla="*/ 120857 w 266675"/>
                  <a:gd name="connsiteY7" fmla="*/ 205576 h 206937"/>
                  <a:gd name="connsiteX8" fmla="*/ 65716 w 266675"/>
                  <a:gd name="connsiteY8" fmla="*/ 184181 h 206937"/>
                  <a:gd name="connsiteX9" fmla="*/ 35201 w 266675"/>
                  <a:gd name="connsiteY9" fmla="*/ 132299 h 206937"/>
                  <a:gd name="connsiteX10" fmla="*/ 4686 w 266675"/>
                  <a:gd name="connsiteY10" fmla="*/ 114648 h 206937"/>
                  <a:gd name="connsiteX11" fmla="*/ 61433 w 266675"/>
                  <a:gd name="connsiteY11" fmla="*/ 7138 h 20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6675" h="206937">
                    <a:moveTo>
                      <a:pt x="61433" y="7138"/>
                    </a:moveTo>
                    <a:cubicBezTo>
                      <a:pt x="71069" y="2324"/>
                      <a:pt x="98372" y="1789"/>
                      <a:pt x="152443" y="185"/>
                    </a:cubicBezTo>
                    <a:cubicBezTo>
                      <a:pt x="171715" y="-350"/>
                      <a:pt x="193129" y="-350"/>
                      <a:pt x="216685" y="9277"/>
                    </a:cubicBezTo>
                    <a:cubicBezTo>
                      <a:pt x="226856" y="12487"/>
                      <a:pt x="235957" y="18370"/>
                      <a:pt x="243452" y="25324"/>
                    </a:cubicBezTo>
                    <a:cubicBezTo>
                      <a:pt x="256836" y="38696"/>
                      <a:pt x="259513" y="55277"/>
                      <a:pt x="263260" y="84160"/>
                    </a:cubicBezTo>
                    <a:cubicBezTo>
                      <a:pt x="267008" y="115183"/>
                      <a:pt x="269149" y="130159"/>
                      <a:pt x="261654" y="146740"/>
                    </a:cubicBezTo>
                    <a:cubicBezTo>
                      <a:pt x="253624" y="164391"/>
                      <a:pt x="239705" y="172949"/>
                      <a:pt x="224180" y="182577"/>
                    </a:cubicBezTo>
                    <a:cubicBezTo>
                      <a:pt x="193665" y="202367"/>
                      <a:pt x="156726" y="210390"/>
                      <a:pt x="120857" y="205576"/>
                    </a:cubicBezTo>
                    <a:cubicBezTo>
                      <a:pt x="98908" y="202367"/>
                      <a:pt x="79635" y="199693"/>
                      <a:pt x="65716" y="184181"/>
                    </a:cubicBezTo>
                    <a:cubicBezTo>
                      <a:pt x="50191" y="167065"/>
                      <a:pt x="55009" y="149415"/>
                      <a:pt x="35201" y="132299"/>
                    </a:cubicBezTo>
                    <a:cubicBezTo>
                      <a:pt x="20211" y="119462"/>
                      <a:pt x="11645" y="124275"/>
                      <a:pt x="4686" y="114648"/>
                    </a:cubicBezTo>
                    <a:cubicBezTo>
                      <a:pt x="-11375" y="91113"/>
                      <a:pt x="15393" y="29603"/>
                      <a:pt x="61433" y="713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4FC7803D-26D0-2206-465F-FD34D3D1785D}"/>
                  </a:ext>
                </a:extLst>
              </p:cNvPr>
              <p:cNvSpPr/>
              <p:nvPr/>
            </p:nvSpPr>
            <p:spPr>
              <a:xfrm>
                <a:off x="1930912" y="1915463"/>
                <a:ext cx="1197897" cy="544628"/>
              </a:xfrm>
              <a:custGeom>
                <a:avLst/>
                <a:gdLst>
                  <a:gd name="connsiteX0" fmla="*/ 2911 w 1093023"/>
                  <a:gd name="connsiteY0" fmla="*/ 471379 h 496946"/>
                  <a:gd name="connsiteX1" fmla="*/ 65547 w 1093023"/>
                  <a:gd name="connsiteY1" fmla="*/ 323219 h 496946"/>
                  <a:gd name="connsiteX2" fmla="*/ 93921 w 1093023"/>
                  <a:gd name="connsiteY2" fmla="*/ 300219 h 496946"/>
                  <a:gd name="connsiteX3" fmla="*/ 156557 w 1093023"/>
                  <a:gd name="connsiteY3" fmla="*/ 268127 h 496946"/>
                  <a:gd name="connsiteX4" fmla="*/ 306455 w 1093023"/>
                  <a:gd name="connsiteY4" fmla="*/ 210895 h 496946"/>
                  <a:gd name="connsiteX5" fmla="*/ 510424 w 1093023"/>
                  <a:gd name="connsiteY5" fmla="*/ 126920 h 496946"/>
                  <a:gd name="connsiteX6" fmla="*/ 641049 w 1093023"/>
                  <a:gd name="connsiteY6" fmla="*/ 68084 h 496946"/>
                  <a:gd name="connsiteX7" fmla="*/ 754008 w 1093023"/>
                  <a:gd name="connsiteY7" fmla="*/ 30643 h 496946"/>
                  <a:gd name="connsiteX8" fmla="*/ 887846 w 1093023"/>
                  <a:gd name="connsiteY8" fmla="*/ 7643 h 496946"/>
                  <a:gd name="connsiteX9" fmla="*/ 1028643 w 1093023"/>
                  <a:gd name="connsiteY9" fmla="*/ 7643 h 496946"/>
                  <a:gd name="connsiteX10" fmla="*/ 1067189 w 1093023"/>
                  <a:gd name="connsiteY10" fmla="*/ 46689 h 496946"/>
                  <a:gd name="connsiteX11" fmla="*/ 1083249 w 1093023"/>
                  <a:gd name="connsiteY11" fmla="*/ 93223 h 496946"/>
                  <a:gd name="connsiteX12" fmla="*/ 1092885 w 1093023"/>
                  <a:gd name="connsiteY12" fmla="*/ 126920 h 496946"/>
                  <a:gd name="connsiteX13" fmla="*/ 2911 w 1093023"/>
                  <a:gd name="connsiteY13" fmla="*/ 471379 h 496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3023" h="496946">
                    <a:moveTo>
                      <a:pt x="2911" y="471379"/>
                    </a:moveTo>
                    <a:cubicBezTo>
                      <a:pt x="-11544" y="440891"/>
                      <a:pt x="30749" y="356381"/>
                      <a:pt x="65547" y="323219"/>
                    </a:cubicBezTo>
                    <a:cubicBezTo>
                      <a:pt x="74648" y="314661"/>
                      <a:pt x="84284" y="307173"/>
                      <a:pt x="93921" y="300219"/>
                    </a:cubicBezTo>
                    <a:cubicBezTo>
                      <a:pt x="113193" y="286847"/>
                      <a:pt x="134072" y="276150"/>
                      <a:pt x="156557" y="268127"/>
                    </a:cubicBezTo>
                    <a:cubicBezTo>
                      <a:pt x="206880" y="249941"/>
                      <a:pt x="256132" y="229081"/>
                      <a:pt x="306455" y="210895"/>
                    </a:cubicBezTo>
                    <a:cubicBezTo>
                      <a:pt x="347142" y="196454"/>
                      <a:pt x="436010" y="161687"/>
                      <a:pt x="510424" y="126920"/>
                    </a:cubicBezTo>
                    <a:cubicBezTo>
                      <a:pt x="561817" y="103385"/>
                      <a:pt x="585908" y="89479"/>
                      <a:pt x="641049" y="68084"/>
                    </a:cubicBezTo>
                    <a:cubicBezTo>
                      <a:pt x="677988" y="53107"/>
                      <a:pt x="715463" y="40805"/>
                      <a:pt x="754008" y="30643"/>
                    </a:cubicBezTo>
                    <a:cubicBezTo>
                      <a:pt x="797907" y="19410"/>
                      <a:pt x="842876" y="11387"/>
                      <a:pt x="887846" y="7643"/>
                    </a:cubicBezTo>
                    <a:cubicBezTo>
                      <a:pt x="989027" y="-1450"/>
                      <a:pt x="1009906" y="-3589"/>
                      <a:pt x="1028643" y="7643"/>
                    </a:cubicBezTo>
                    <a:cubicBezTo>
                      <a:pt x="1044704" y="17271"/>
                      <a:pt x="1058088" y="30643"/>
                      <a:pt x="1067189" y="46689"/>
                    </a:cubicBezTo>
                    <a:cubicBezTo>
                      <a:pt x="1069330" y="50433"/>
                      <a:pt x="1072007" y="55782"/>
                      <a:pt x="1083249" y="93223"/>
                    </a:cubicBezTo>
                    <a:cubicBezTo>
                      <a:pt x="1089138" y="112478"/>
                      <a:pt x="1092350" y="124780"/>
                      <a:pt x="1092885" y="126920"/>
                    </a:cubicBezTo>
                    <a:cubicBezTo>
                      <a:pt x="1106805" y="186826"/>
                      <a:pt x="65012" y="602958"/>
                      <a:pt x="2911" y="471379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568765E8-D7A7-6CD3-356A-1D93C9B40A39}"/>
                  </a:ext>
                </a:extLst>
              </p:cNvPr>
              <p:cNvSpPr/>
              <p:nvPr/>
            </p:nvSpPr>
            <p:spPr>
              <a:xfrm>
                <a:off x="1365742" y="2374494"/>
                <a:ext cx="788060" cy="471621"/>
              </a:xfrm>
              <a:custGeom>
                <a:avLst/>
                <a:gdLst>
                  <a:gd name="connsiteX0" fmla="*/ 552328 w 719066"/>
                  <a:gd name="connsiteY0" fmla="*/ 55746 h 430331"/>
                  <a:gd name="connsiteX1" fmla="*/ 530914 w 719066"/>
                  <a:gd name="connsiteY1" fmla="*/ 34886 h 430331"/>
                  <a:gd name="connsiteX2" fmla="*/ 495046 w 719066"/>
                  <a:gd name="connsiteY2" fmla="*/ 19909 h 430331"/>
                  <a:gd name="connsiteX3" fmla="*/ 394935 w 719066"/>
                  <a:gd name="connsiteY3" fmla="*/ 119 h 430331"/>
                  <a:gd name="connsiteX4" fmla="*/ 255744 w 719066"/>
                  <a:gd name="connsiteY4" fmla="*/ 25258 h 430331"/>
                  <a:gd name="connsiteX5" fmla="*/ 116553 w 719066"/>
                  <a:gd name="connsiteY5" fmla="*/ 98536 h 430331"/>
                  <a:gd name="connsiteX6" fmla="*/ 46957 w 719066"/>
                  <a:gd name="connsiteY6" fmla="*/ 184116 h 430331"/>
                  <a:gd name="connsiteX7" fmla="*/ 382 w 719066"/>
                  <a:gd name="connsiteY7" fmla="*/ 225301 h 430331"/>
                  <a:gd name="connsiteX8" fmla="*/ 43210 w 719066"/>
                  <a:gd name="connsiteY8" fmla="*/ 287881 h 430331"/>
                  <a:gd name="connsiteX9" fmla="*/ 98351 w 719066"/>
                  <a:gd name="connsiteY9" fmla="*/ 314625 h 430331"/>
                  <a:gd name="connsiteX10" fmla="*/ 118159 w 719066"/>
                  <a:gd name="connsiteY10" fmla="*/ 319974 h 430331"/>
                  <a:gd name="connsiteX11" fmla="*/ 128866 w 719066"/>
                  <a:gd name="connsiteY11" fmla="*/ 350462 h 430331"/>
                  <a:gd name="connsiteX12" fmla="*/ 173300 w 719066"/>
                  <a:gd name="connsiteY12" fmla="*/ 377205 h 430331"/>
                  <a:gd name="connsiteX13" fmla="*/ 203815 w 719066"/>
                  <a:gd name="connsiteY13" fmla="*/ 380949 h 430331"/>
                  <a:gd name="connsiteX14" fmla="*/ 282512 w 719066"/>
                  <a:gd name="connsiteY14" fmla="*/ 395391 h 430331"/>
                  <a:gd name="connsiteX15" fmla="*/ 282512 w 719066"/>
                  <a:gd name="connsiteY15" fmla="*/ 395391 h 430331"/>
                  <a:gd name="connsiteX16" fmla="*/ 334441 w 719066"/>
                  <a:gd name="connsiteY16" fmla="*/ 416786 h 430331"/>
                  <a:gd name="connsiteX17" fmla="*/ 378875 w 719066"/>
                  <a:gd name="connsiteY17" fmla="*/ 415181 h 430331"/>
                  <a:gd name="connsiteX18" fmla="*/ 434016 w 719066"/>
                  <a:gd name="connsiteY18" fmla="*/ 429623 h 430331"/>
                  <a:gd name="connsiteX19" fmla="*/ 492905 w 719066"/>
                  <a:gd name="connsiteY19" fmla="*/ 425879 h 430331"/>
                  <a:gd name="connsiteX20" fmla="*/ 507359 w 719066"/>
                  <a:gd name="connsiteY20" fmla="*/ 423204 h 430331"/>
                  <a:gd name="connsiteX21" fmla="*/ 557147 w 719066"/>
                  <a:gd name="connsiteY21" fmla="*/ 420530 h 430331"/>
                  <a:gd name="connsiteX22" fmla="*/ 606934 w 719066"/>
                  <a:gd name="connsiteY22" fmla="*/ 411437 h 430331"/>
                  <a:gd name="connsiteX23" fmla="*/ 653510 w 719066"/>
                  <a:gd name="connsiteY23" fmla="*/ 400740 h 430331"/>
                  <a:gd name="connsiteX24" fmla="*/ 684025 w 719066"/>
                  <a:gd name="connsiteY24" fmla="*/ 393786 h 430331"/>
                  <a:gd name="connsiteX25" fmla="*/ 712398 w 719066"/>
                  <a:gd name="connsiteY25" fmla="*/ 357950 h 430331"/>
                  <a:gd name="connsiteX26" fmla="*/ 716146 w 719066"/>
                  <a:gd name="connsiteY26" fmla="*/ 297509 h 430331"/>
                  <a:gd name="connsiteX27" fmla="*/ 669570 w 719066"/>
                  <a:gd name="connsiteY27" fmla="*/ 218882 h 430331"/>
                  <a:gd name="connsiteX28" fmla="*/ 625136 w 719066"/>
                  <a:gd name="connsiteY28" fmla="*/ 195883 h 430331"/>
                  <a:gd name="connsiteX29" fmla="*/ 598369 w 719066"/>
                  <a:gd name="connsiteY29" fmla="*/ 140791 h 430331"/>
                  <a:gd name="connsiteX30" fmla="*/ 576955 w 719066"/>
                  <a:gd name="connsiteY30" fmla="*/ 107094 h 430331"/>
                  <a:gd name="connsiteX31" fmla="*/ 560894 w 719066"/>
                  <a:gd name="connsiteY31" fmla="*/ 80350 h 430331"/>
                  <a:gd name="connsiteX32" fmla="*/ 552328 w 719066"/>
                  <a:gd name="connsiteY32" fmla="*/ 55746 h 43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9066" h="430331">
                    <a:moveTo>
                      <a:pt x="552328" y="55746"/>
                    </a:moveTo>
                    <a:cubicBezTo>
                      <a:pt x="546975" y="47188"/>
                      <a:pt x="539480" y="40234"/>
                      <a:pt x="530914" y="34886"/>
                    </a:cubicBezTo>
                    <a:cubicBezTo>
                      <a:pt x="520207" y="27932"/>
                      <a:pt x="507894" y="22584"/>
                      <a:pt x="495046" y="19909"/>
                    </a:cubicBezTo>
                    <a:cubicBezTo>
                      <a:pt x="439369" y="7072"/>
                      <a:pt x="412067" y="654"/>
                      <a:pt x="394935" y="119"/>
                    </a:cubicBezTo>
                    <a:cubicBezTo>
                      <a:pt x="335511" y="-1486"/>
                      <a:pt x="291077" y="13491"/>
                      <a:pt x="255744" y="25258"/>
                    </a:cubicBezTo>
                    <a:cubicBezTo>
                      <a:pt x="192037" y="46653"/>
                      <a:pt x="151351" y="60025"/>
                      <a:pt x="116553" y="98536"/>
                    </a:cubicBezTo>
                    <a:cubicBezTo>
                      <a:pt x="86038" y="131698"/>
                      <a:pt x="87109" y="153628"/>
                      <a:pt x="46957" y="184116"/>
                    </a:cubicBezTo>
                    <a:cubicBezTo>
                      <a:pt x="21260" y="203371"/>
                      <a:pt x="3594" y="207650"/>
                      <a:pt x="382" y="225301"/>
                    </a:cubicBezTo>
                    <a:cubicBezTo>
                      <a:pt x="-4436" y="254184"/>
                      <a:pt x="37856" y="284137"/>
                      <a:pt x="43210" y="287881"/>
                    </a:cubicBezTo>
                    <a:cubicBezTo>
                      <a:pt x="60341" y="299114"/>
                      <a:pt x="79078" y="307672"/>
                      <a:pt x="98351" y="314625"/>
                    </a:cubicBezTo>
                    <a:cubicBezTo>
                      <a:pt x="105310" y="315160"/>
                      <a:pt x="111735" y="316764"/>
                      <a:pt x="118159" y="319974"/>
                    </a:cubicBezTo>
                    <a:cubicBezTo>
                      <a:pt x="127260" y="325857"/>
                      <a:pt x="121906" y="336555"/>
                      <a:pt x="128866" y="350462"/>
                    </a:cubicBezTo>
                    <a:cubicBezTo>
                      <a:pt x="137967" y="368112"/>
                      <a:pt x="160452" y="373996"/>
                      <a:pt x="173300" y="377205"/>
                    </a:cubicBezTo>
                    <a:cubicBezTo>
                      <a:pt x="181330" y="379345"/>
                      <a:pt x="184007" y="379345"/>
                      <a:pt x="203815" y="380949"/>
                    </a:cubicBezTo>
                    <a:cubicBezTo>
                      <a:pt x="247178" y="384693"/>
                      <a:pt x="269128" y="386833"/>
                      <a:pt x="282512" y="395391"/>
                    </a:cubicBezTo>
                    <a:lnTo>
                      <a:pt x="282512" y="395391"/>
                    </a:lnTo>
                    <a:cubicBezTo>
                      <a:pt x="298572" y="405554"/>
                      <a:pt x="315703" y="413042"/>
                      <a:pt x="334441" y="416786"/>
                    </a:cubicBezTo>
                    <a:cubicBezTo>
                      <a:pt x="355319" y="420530"/>
                      <a:pt x="354249" y="413042"/>
                      <a:pt x="378875" y="415181"/>
                    </a:cubicBezTo>
                    <a:cubicBezTo>
                      <a:pt x="406713" y="417321"/>
                      <a:pt x="405107" y="426414"/>
                      <a:pt x="434016" y="429623"/>
                    </a:cubicBezTo>
                    <a:cubicBezTo>
                      <a:pt x="453824" y="431228"/>
                      <a:pt x="473632" y="430158"/>
                      <a:pt x="492905" y="425879"/>
                    </a:cubicBezTo>
                    <a:cubicBezTo>
                      <a:pt x="497723" y="424274"/>
                      <a:pt x="502541" y="423739"/>
                      <a:pt x="507359" y="423204"/>
                    </a:cubicBezTo>
                    <a:cubicBezTo>
                      <a:pt x="519672" y="421600"/>
                      <a:pt x="528238" y="424274"/>
                      <a:pt x="557147" y="420530"/>
                    </a:cubicBezTo>
                    <a:cubicBezTo>
                      <a:pt x="574813" y="418391"/>
                      <a:pt x="588197" y="415716"/>
                      <a:pt x="606934" y="411437"/>
                    </a:cubicBezTo>
                    <a:cubicBezTo>
                      <a:pt x="631025" y="406088"/>
                      <a:pt x="630490" y="405019"/>
                      <a:pt x="653510" y="400740"/>
                    </a:cubicBezTo>
                    <a:cubicBezTo>
                      <a:pt x="674924" y="396461"/>
                      <a:pt x="677065" y="396996"/>
                      <a:pt x="684025" y="393786"/>
                    </a:cubicBezTo>
                    <a:cubicBezTo>
                      <a:pt x="702227" y="384159"/>
                      <a:pt x="709722" y="365973"/>
                      <a:pt x="712398" y="357950"/>
                    </a:cubicBezTo>
                    <a:cubicBezTo>
                      <a:pt x="719893" y="338694"/>
                      <a:pt x="720964" y="317299"/>
                      <a:pt x="716146" y="297509"/>
                    </a:cubicBezTo>
                    <a:cubicBezTo>
                      <a:pt x="714540" y="288416"/>
                      <a:pt x="705974" y="244022"/>
                      <a:pt x="669570" y="218882"/>
                    </a:cubicBezTo>
                    <a:cubicBezTo>
                      <a:pt x="648156" y="203906"/>
                      <a:pt x="639591" y="211394"/>
                      <a:pt x="625136" y="195883"/>
                    </a:cubicBezTo>
                    <a:cubicBezTo>
                      <a:pt x="611752" y="181441"/>
                      <a:pt x="618177" y="173953"/>
                      <a:pt x="598369" y="140791"/>
                    </a:cubicBezTo>
                    <a:cubicBezTo>
                      <a:pt x="590874" y="128489"/>
                      <a:pt x="578561" y="109233"/>
                      <a:pt x="576955" y="107094"/>
                    </a:cubicBezTo>
                    <a:cubicBezTo>
                      <a:pt x="571066" y="98536"/>
                      <a:pt x="565712" y="89443"/>
                      <a:pt x="560894" y="80350"/>
                    </a:cubicBezTo>
                    <a:cubicBezTo>
                      <a:pt x="556076" y="67513"/>
                      <a:pt x="555541" y="60560"/>
                      <a:pt x="552328" y="5574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30897D75-7EBD-E8FC-7B3B-CBFC4682ED1A}"/>
                  </a:ext>
                </a:extLst>
              </p:cNvPr>
              <p:cNvSpPr/>
              <p:nvPr/>
            </p:nvSpPr>
            <p:spPr>
              <a:xfrm>
                <a:off x="3178169" y="1874831"/>
                <a:ext cx="514957" cy="237781"/>
              </a:xfrm>
              <a:custGeom>
                <a:avLst/>
                <a:gdLst>
                  <a:gd name="connsiteX0" fmla="*/ 428075 w 469873"/>
                  <a:gd name="connsiteY0" fmla="*/ 44718 h 216963"/>
                  <a:gd name="connsiteX1" fmla="*/ 378288 w 469873"/>
                  <a:gd name="connsiteY1" fmla="*/ 19579 h 216963"/>
                  <a:gd name="connsiteX2" fmla="*/ 287278 w 469873"/>
                  <a:gd name="connsiteY2" fmla="*/ 1928 h 216963"/>
                  <a:gd name="connsiteX3" fmla="*/ 76885 w 469873"/>
                  <a:gd name="connsiteY3" fmla="*/ 28672 h 216963"/>
                  <a:gd name="connsiteX4" fmla="*/ 44764 w 469873"/>
                  <a:gd name="connsiteY4" fmla="*/ 51671 h 216963"/>
                  <a:gd name="connsiteX5" fmla="*/ 12643 w 469873"/>
                  <a:gd name="connsiteY5" fmla="*/ 74671 h 216963"/>
                  <a:gd name="connsiteX6" fmla="*/ 330 w 469873"/>
                  <a:gd name="connsiteY6" fmla="*/ 117461 h 216963"/>
                  <a:gd name="connsiteX7" fmla="*/ 451631 w 469873"/>
                  <a:gd name="connsiteY7" fmla="*/ 165600 h 216963"/>
                  <a:gd name="connsiteX8" fmla="*/ 462338 w 469873"/>
                  <a:gd name="connsiteY8" fmla="*/ 74671 h 216963"/>
                  <a:gd name="connsiteX9" fmla="*/ 428075 w 469873"/>
                  <a:gd name="connsiteY9" fmla="*/ 44718 h 21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873" h="216963">
                    <a:moveTo>
                      <a:pt x="428075" y="44718"/>
                    </a:moveTo>
                    <a:cubicBezTo>
                      <a:pt x="412550" y="34021"/>
                      <a:pt x="395954" y="25998"/>
                      <a:pt x="378288" y="19579"/>
                    </a:cubicBezTo>
                    <a:cubicBezTo>
                      <a:pt x="348843" y="9416"/>
                      <a:pt x="318328" y="3533"/>
                      <a:pt x="287278" y="1928"/>
                    </a:cubicBezTo>
                    <a:cubicBezTo>
                      <a:pt x="212329" y="-3421"/>
                      <a:pt x="115430" y="1393"/>
                      <a:pt x="76885" y="28672"/>
                    </a:cubicBezTo>
                    <a:lnTo>
                      <a:pt x="44764" y="51671"/>
                    </a:lnTo>
                    <a:cubicBezTo>
                      <a:pt x="32986" y="57555"/>
                      <a:pt x="22279" y="65578"/>
                      <a:pt x="12643" y="74671"/>
                    </a:cubicBezTo>
                    <a:cubicBezTo>
                      <a:pt x="3007" y="86973"/>
                      <a:pt x="-1276" y="101950"/>
                      <a:pt x="330" y="117461"/>
                    </a:cubicBezTo>
                    <a:cubicBezTo>
                      <a:pt x="6754" y="186460"/>
                      <a:pt x="383641" y="274714"/>
                      <a:pt x="451631" y="165600"/>
                    </a:cubicBezTo>
                    <a:cubicBezTo>
                      <a:pt x="461267" y="150088"/>
                      <a:pt x="480540" y="104624"/>
                      <a:pt x="462338" y="74671"/>
                    </a:cubicBezTo>
                    <a:cubicBezTo>
                      <a:pt x="454843" y="62904"/>
                      <a:pt x="442530" y="54346"/>
                      <a:pt x="428075" y="4471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C6C475E7-BD3B-E183-5108-3CC20DEDF03B}"/>
                  </a:ext>
                </a:extLst>
              </p:cNvPr>
              <p:cNvSpPr/>
              <p:nvPr/>
            </p:nvSpPr>
            <p:spPr>
              <a:xfrm>
                <a:off x="3198985" y="1932976"/>
                <a:ext cx="721742" cy="751697"/>
              </a:xfrm>
              <a:custGeom>
                <a:avLst/>
                <a:gdLst>
                  <a:gd name="connsiteX0" fmla="*/ 160143 w 658554"/>
                  <a:gd name="connsiteY0" fmla="*/ 756 h 685886"/>
                  <a:gd name="connsiteX1" fmla="*/ 213678 w 658554"/>
                  <a:gd name="connsiteY1" fmla="*/ 6105 h 685886"/>
                  <a:gd name="connsiteX2" fmla="*/ 254900 w 658554"/>
                  <a:gd name="connsiteY2" fmla="*/ 22151 h 685886"/>
                  <a:gd name="connsiteX3" fmla="*/ 258648 w 658554"/>
                  <a:gd name="connsiteY3" fmla="*/ 21082 h 685886"/>
                  <a:gd name="connsiteX4" fmla="*/ 274708 w 658554"/>
                  <a:gd name="connsiteY4" fmla="*/ 11454 h 685886"/>
                  <a:gd name="connsiteX5" fmla="*/ 371071 w 658554"/>
                  <a:gd name="connsiteY5" fmla="*/ 29105 h 685886"/>
                  <a:gd name="connsiteX6" fmla="*/ 408546 w 658554"/>
                  <a:gd name="connsiteY6" fmla="*/ 39802 h 685886"/>
                  <a:gd name="connsiteX7" fmla="*/ 431566 w 658554"/>
                  <a:gd name="connsiteY7" fmla="*/ 34454 h 685886"/>
                  <a:gd name="connsiteX8" fmla="*/ 495808 w 658554"/>
                  <a:gd name="connsiteY8" fmla="*/ 48895 h 685886"/>
                  <a:gd name="connsiteX9" fmla="*/ 550949 w 658554"/>
                  <a:gd name="connsiteY9" fmla="*/ 93290 h 685886"/>
                  <a:gd name="connsiteX10" fmla="*/ 608232 w 658554"/>
                  <a:gd name="connsiteY10" fmla="*/ 153731 h 685886"/>
                  <a:gd name="connsiteX11" fmla="*/ 638747 w 658554"/>
                  <a:gd name="connsiteY11" fmla="*/ 205613 h 685886"/>
                  <a:gd name="connsiteX12" fmla="*/ 658555 w 658554"/>
                  <a:gd name="connsiteY12" fmla="*/ 300286 h 685886"/>
                  <a:gd name="connsiteX13" fmla="*/ 594313 w 658554"/>
                  <a:gd name="connsiteY13" fmla="*/ 451656 h 685886"/>
                  <a:gd name="connsiteX14" fmla="*/ 533818 w 658554"/>
                  <a:gd name="connsiteY14" fmla="*/ 512096 h 685886"/>
                  <a:gd name="connsiteX15" fmla="*/ 457263 w 658554"/>
                  <a:gd name="connsiteY15" fmla="*/ 554886 h 685886"/>
                  <a:gd name="connsiteX16" fmla="*/ 434243 w 658554"/>
                  <a:gd name="connsiteY16" fmla="*/ 561840 h 685886"/>
                  <a:gd name="connsiteX17" fmla="*/ 409081 w 658554"/>
                  <a:gd name="connsiteY17" fmla="*/ 609978 h 685886"/>
                  <a:gd name="connsiteX18" fmla="*/ 357152 w 658554"/>
                  <a:gd name="connsiteY18" fmla="*/ 675768 h 685886"/>
                  <a:gd name="connsiteX19" fmla="*/ 255436 w 658554"/>
                  <a:gd name="connsiteY19" fmla="*/ 672024 h 685886"/>
                  <a:gd name="connsiteX20" fmla="*/ 3821 w 658554"/>
                  <a:gd name="connsiteY20" fmla="*/ 306705 h 685886"/>
                  <a:gd name="connsiteX21" fmla="*/ 19881 w 658554"/>
                  <a:gd name="connsiteY21" fmla="*/ 121103 h 685886"/>
                  <a:gd name="connsiteX22" fmla="*/ 66457 w 658554"/>
                  <a:gd name="connsiteY22" fmla="*/ 33384 h 685886"/>
                  <a:gd name="connsiteX23" fmla="*/ 130699 w 658554"/>
                  <a:gd name="connsiteY23" fmla="*/ 3431 h 685886"/>
                  <a:gd name="connsiteX24" fmla="*/ 160143 w 658554"/>
                  <a:gd name="connsiteY24" fmla="*/ 756 h 6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8554" h="685886">
                    <a:moveTo>
                      <a:pt x="160143" y="756"/>
                    </a:moveTo>
                    <a:cubicBezTo>
                      <a:pt x="183163" y="-313"/>
                      <a:pt x="197082" y="-1383"/>
                      <a:pt x="213678" y="6105"/>
                    </a:cubicBezTo>
                    <a:cubicBezTo>
                      <a:pt x="230274" y="13593"/>
                      <a:pt x="239375" y="24291"/>
                      <a:pt x="254900" y="22151"/>
                    </a:cubicBezTo>
                    <a:cubicBezTo>
                      <a:pt x="255971" y="22151"/>
                      <a:pt x="257577" y="21617"/>
                      <a:pt x="258648" y="21082"/>
                    </a:cubicBezTo>
                    <a:cubicBezTo>
                      <a:pt x="264536" y="19477"/>
                      <a:pt x="270425" y="15733"/>
                      <a:pt x="274708" y="11454"/>
                    </a:cubicBezTo>
                    <a:cubicBezTo>
                      <a:pt x="284880" y="1826"/>
                      <a:pt x="330385" y="9314"/>
                      <a:pt x="371071" y="29105"/>
                    </a:cubicBezTo>
                    <a:cubicBezTo>
                      <a:pt x="381243" y="33919"/>
                      <a:pt x="392485" y="40337"/>
                      <a:pt x="408546" y="39802"/>
                    </a:cubicBezTo>
                    <a:cubicBezTo>
                      <a:pt x="418718" y="39267"/>
                      <a:pt x="423536" y="36593"/>
                      <a:pt x="431566" y="34454"/>
                    </a:cubicBezTo>
                    <a:cubicBezTo>
                      <a:pt x="455657" y="28570"/>
                      <a:pt x="478677" y="39802"/>
                      <a:pt x="495808" y="48895"/>
                    </a:cubicBezTo>
                    <a:cubicBezTo>
                      <a:pt x="512939" y="57988"/>
                      <a:pt x="525252" y="69220"/>
                      <a:pt x="550949" y="93290"/>
                    </a:cubicBezTo>
                    <a:cubicBezTo>
                      <a:pt x="577717" y="118429"/>
                      <a:pt x="591636" y="131801"/>
                      <a:pt x="608232" y="153731"/>
                    </a:cubicBezTo>
                    <a:cubicBezTo>
                      <a:pt x="620545" y="169777"/>
                      <a:pt x="630716" y="186893"/>
                      <a:pt x="638747" y="205613"/>
                    </a:cubicBezTo>
                    <a:cubicBezTo>
                      <a:pt x="652131" y="235566"/>
                      <a:pt x="658555" y="267659"/>
                      <a:pt x="658555" y="300286"/>
                    </a:cubicBezTo>
                    <a:cubicBezTo>
                      <a:pt x="656949" y="370355"/>
                      <a:pt x="618939" y="419563"/>
                      <a:pt x="594313" y="451656"/>
                    </a:cubicBezTo>
                    <a:cubicBezTo>
                      <a:pt x="576646" y="474655"/>
                      <a:pt x="556303" y="494980"/>
                      <a:pt x="533818" y="512096"/>
                    </a:cubicBezTo>
                    <a:cubicBezTo>
                      <a:pt x="501697" y="536701"/>
                      <a:pt x="483495" y="550072"/>
                      <a:pt x="457263" y="554886"/>
                    </a:cubicBezTo>
                    <a:cubicBezTo>
                      <a:pt x="449233" y="555421"/>
                      <a:pt x="441202" y="558096"/>
                      <a:pt x="434243" y="561840"/>
                    </a:cubicBezTo>
                    <a:cubicBezTo>
                      <a:pt x="417647" y="572537"/>
                      <a:pt x="416041" y="591258"/>
                      <a:pt x="409081" y="609978"/>
                    </a:cubicBezTo>
                    <a:cubicBezTo>
                      <a:pt x="398910" y="636722"/>
                      <a:pt x="381243" y="659722"/>
                      <a:pt x="357152" y="675768"/>
                    </a:cubicBezTo>
                    <a:cubicBezTo>
                      <a:pt x="322354" y="696628"/>
                      <a:pt x="276314" y="680047"/>
                      <a:pt x="255436" y="672024"/>
                    </a:cubicBezTo>
                    <a:cubicBezTo>
                      <a:pt x="135517" y="627629"/>
                      <a:pt x="25770" y="471981"/>
                      <a:pt x="3821" y="306705"/>
                    </a:cubicBezTo>
                    <a:cubicBezTo>
                      <a:pt x="-7422" y="221660"/>
                      <a:pt x="8639" y="162289"/>
                      <a:pt x="19881" y="121103"/>
                    </a:cubicBezTo>
                    <a:cubicBezTo>
                      <a:pt x="34871" y="66546"/>
                      <a:pt x="50931" y="46221"/>
                      <a:pt x="66457" y="33384"/>
                    </a:cubicBezTo>
                    <a:cubicBezTo>
                      <a:pt x="85194" y="18407"/>
                      <a:pt x="107143" y="8245"/>
                      <a:pt x="130699" y="3431"/>
                    </a:cubicBezTo>
                    <a:cubicBezTo>
                      <a:pt x="139800" y="2361"/>
                      <a:pt x="149971" y="1291"/>
                      <a:pt x="160143" y="75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78BEFB17-C0E1-82BD-954B-13777397DE9B}"/>
                  </a:ext>
                </a:extLst>
              </p:cNvPr>
              <p:cNvSpPr/>
              <p:nvPr/>
            </p:nvSpPr>
            <p:spPr>
              <a:xfrm>
                <a:off x="3267369" y="1939478"/>
                <a:ext cx="174692" cy="200124"/>
              </a:xfrm>
              <a:custGeom>
                <a:avLst/>
                <a:gdLst>
                  <a:gd name="connsiteX0" fmla="*/ 312 w 159398"/>
                  <a:gd name="connsiteY0" fmla="*/ 37615 h 182603"/>
                  <a:gd name="connsiteX1" fmla="*/ 25474 w 159398"/>
                  <a:gd name="connsiteY1" fmla="*/ 36010 h 182603"/>
                  <a:gd name="connsiteX2" fmla="*/ 91322 w 159398"/>
                  <a:gd name="connsiteY2" fmla="*/ 68102 h 182603"/>
                  <a:gd name="connsiteX3" fmla="*/ 118089 w 159398"/>
                  <a:gd name="connsiteY3" fmla="*/ 114637 h 182603"/>
                  <a:gd name="connsiteX4" fmla="*/ 119695 w 159398"/>
                  <a:gd name="connsiteY4" fmla="*/ 155822 h 182603"/>
                  <a:gd name="connsiteX5" fmla="*/ 102029 w 159398"/>
                  <a:gd name="connsiteY5" fmla="*/ 182566 h 182603"/>
                  <a:gd name="connsiteX6" fmla="*/ 157170 w 159398"/>
                  <a:gd name="connsiteY6" fmla="*/ 119985 h 182603"/>
                  <a:gd name="connsiteX7" fmla="*/ 132008 w 159398"/>
                  <a:gd name="connsiteY7" fmla="*/ 32801 h 182603"/>
                  <a:gd name="connsiteX8" fmla="*/ 99887 w 159398"/>
                  <a:gd name="connsiteY8" fmla="*/ 4452 h 182603"/>
                  <a:gd name="connsiteX9" fmla="*/ 64019 w 159398"/>
                  <a:gd name="connsiteY9" fmla="*/ 708 h 182603"/>
                  <a:gd name="connsiteX10" fmla="*/ 312 w 159398"/>
                  <a:gd name="connsiteY10" fmla="*/ 37615 h 18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398" h="182603">
                    <a:moveTo>
                      <a:pt x="312" y="37615"/>
                    </a:moveTo>
                    <a:cubicBezTo>
                      <a:pt x="3524" y="34405"/>
                      <a:pt x="10484" y="34940"/>
                      <a:pt x="25474" y="36010"/>
                    </a:cubicBezTo>
                    <a:cubicBezTo>
                      <a:pt x="51170" y="36545"/>
                      <a:pt x="75261" y="48312"/>
                      <a:pt x="91322" y="68102"/>
                    </a:cubicBezTo>
                    <a:cubicBezTo>
                      <a:pt x="103635" y="80939"/>
                      <a:pt x="113271" y="96986"/>
                      <a:pt x="118089" y="114637"/>
                    </a:cubicBezTo>
                    <a:cubicBezTo>
                      <a:pt x="122907" y="128008"/>
                      <a:pt x="123443" y="141915"/>
                      <a:pt x="119695" y="155822"/>
                    </a:cubicBezTo>
                    <a:cubicBezTo>
                      <a:pt x="115948" y="165984"/>
                      <a:pt x="110059" y="175077"/>
                      <a:pt x="102029" y="182566"/>
                    </a:cubicBezTo>
                    <a:cubicBezTo>
                      <a:pt x="103099" y="183635"/>
                      <a:pt x="146998" y="162240"/>
                      <a:pt x="157170" y="119985"/>
                    </a:cubicBezTo>
                    <a:cubicBezTo>
                      <a:pt x="166806" y="81474"/>
                      <a:pt x="142715" y="47777"/>
                      <a:pt x="132008" y="32801"/>
                    </a:cubicBezTo>
                    <a:cubicBezTo>
                      <a:pt x="117019" y="11941"/>
                      <a:pt x="104170" y="6057"/>
                      <a:pt x="99887" y="4452"/>
                    </a:cubicBezTo>
                    <a:cubicBezTo>
                      <a:pt x="88645" y="173"/>
                      <a:pt x="76332" y="-896"/>
                      <a:pt x="64019" y="708"/>
                    </a:cubicBezTo>
                    <a:cubicBezTo>
                      <a:pt x="27080" y="4452"/>
                      <a:pt x="-3435" y="41359"/>
                      <a:pt x="312" y="37615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C7FFE986-574F-66F1-8B88-A4B2AB37691E}"/>
                  </a:ext>
                </a:extLst>
              </p:cNvPr>
              <p:cNvSpPr/>
              <p:nvPr/>
            </p:nvSpPr>
            <p:spPr>
              <a:xfrm>
                <a:off x="3342811" y="1959012"/>
                <a:ext cx="230582" cy="423233"/>
              </a:xfrm>
              <a:custGeom>
                <a:avLst/>
                <a:gdLst>
                  <a:gd name="connsiteX0" fmla="*/ 126343 w 210395"/>
                  <a:gd name="connsiteY0" fmla="*/ 0 h 386179"/>
                  <a:gd name="connsiteX1" fmla="*/ 163817 w 210395"/>
                  <a:gd name="connsiteY1" fmla="*/ 17651 h 386179"/>
                  <a:gd name="connsiteX2" fmla="*/ 195938 w 210395"/>
                  <a:gd name="connsiteY2" fmla="*/ 51348 h 386179"/>
                  <a:gd name="connsiteX3" fmla="*/ 210393 w 210395"/>
                  <a:gd name="connsiteY3" fmla="*/ 117137 h 386179"/>
                  <a:gd name="connsiteX4" fmla="*/ 188979 w 210395"/>
                  <a:gd name="connsiteY4" fmla="*/ 198973 h 386179"/>
                  <a:gd name="connsiteX5" fmla="*/ 101717 w 210395"/>
                  <a:gd name="connsiteY5" fmla="*/ 316646 h 386179"/>
                  <a:gd name="connsiteX6" fmla="*/ 75485 w 210395"/>
                  <a:gd name="connsiteY6" fmla="*/ 339110 h 386179"/>
                  <a:gd name="connsiteX7" fmla="*/ 0 w 210395"/>
                  <a:gd name="connsiteY7" fmla="*/ 386179 h 38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395" h="386179">
                    <a:moveTo>
                      <a:pt x="126343" y="0"/>
                    </a:moveTo>
                    <a:cubicBezTo>
                      <a:pt x="139727" y="3744"/>
                      <a:pt x="152575" y="9628"/>
                      <a:pt x="163817" y="17651"/>
                    </a:cubicBezTo>
                    <a:cubicBezTo>
                      <a:pt x="176666" y="26744"/>
                      <a:pt x="187908" y="37976"/>
                      <a:pt x="195938" y="51348"/>
                    </a:cubicBezTo>
                    <a:cubicBezTo>
                      <a:pt x="210928" y="75952"/>
                      <a:pt x="210393" y="100556"/>
                      <a:pt x="210393" y="117137"/>
                    </a:cubicBezTo>
                    <a:cubicBezTo>
                      <a:pt x="210393" y="129974"/>
                      <a:pt x="208251" y="157253"/>
                      <a:pt x="188979" y="198973"/>
                    </a:cubicBezTo>
                    <a:cubicBezTo>
                      <a:pt x="167565" y="243368"/>
                      <a:pt x="138120" y="283483"/>
                      <a:pt x="101717" y="316646"/>
                    </a:cubicBezTo>
                    <a:cubicBezTo>
                      <a:pt x="91545" y="325739"/>
                      <a:pt x="82444" y="333227"/>
                      <a:pt x="75485" y="339110"/>
                    </a:cubicBezTo>
                    <a:cubicBezTo>
                      <a:pt x="51929" y="357296"/>
                      <a:pt x="26768" y="373342"/>
                      <a:pt x="0" y="386179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3051DFF5-BB24-77BD-F485-4A6365E1C481}"/>
                  </a:ext>
                </a:extLst>
              </p:cNvPr>
              <p:cNvSpPr/>
              <p:nvPr/>
            </p:nvSpPr>
            <p:spPr>
              <a:xfrm>
                <a:off x="3431991" y="1974838"/>
                <a:ext cx="343074" cy="519099"/>
              </a:xfrm>
              <a:custGeom>
                <a:avLst/>
                <a:gdLst>
                  <a:gd name="connsiteX0" fmla="*/ 207181 w 313038"/>
                  <a:gd name="connsiteY0" fmla="*/ 0 h 473652"/>
                  <a:gd name="connsiteX1" fmla="*/ 256968 w 313038"/>
                  <a:gd name="connsiteY1" fmla="*/ 33697 h 473652"/>
                  <a:gd name="connsiteX2" fmla="*/ 292837 w 313038"/>
                  <a:gd name="connsiteY2" fmla="*/ 78092 h 473652"/>
                  <a:gd name="connsiteX3" fmla="*/ 308897 w 313038"/>
                  <a:gd name="connsiteY3" fmla="*/ 126230 h 473652"/>
                  <a:gd name="connsiteX4" fmla="*/ 312645 w 313038"/>
                  <a:gd name="connsiteY4" fmla="*/ 183462 h 473652"/>
                  <a:gd name="connsiteX5" fmla="*/ 303544 w 313038"/>
                  <a:gd name="connsiteY5" fmla="*/ 242298 h 473652"/>
                  <a:gd name="connsiteX6" fmla="*/ 264463 w 313038"/>
                  <a:gd name="connsiteY6" fmla="*/ 331622 h 473652"/>
                  <a:gd name="connsiteX7" fmla="*/ 228595 w 313038"/>
                  <a:gd name="connsiteY7" fmla="*/ 385110 h 473652"/>
                  <a:gd name="connsiteX8" fmla="*/ 169706 w 313038"/>
                  <a:gd name="connsiteY8" fmla="*/ 447690 h 473652"/>
                  <a:gd name="connsiteX9" fmla="*/ 0 w 313038"/>
                  <a:gd name="connsiteY9" fmla="*/ 462132 h 47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038" h="473652">
                    <a:moveTo>
                      <a:pt x="207181" y="0"/>
                    </a:moveTo>
                    <a:cubicBezTo>
                      <a:pt x="225383" y="8558"/>
                      <a:pt x="242514" y="20325"/>
                      <a:pt x="256968" y="33697"/>
                    </a:cubicBezTo>
                    <a:cubicBezTo>
                      <a:pt x="271423" y="46534"/>
                      <a:pt x="283736" y="61511"/>
                      <a:pt x="292837" y="78092"/>
                    </a:cubicBezTo>
                    <a:cubicBezTo>
                      <a:pt x="300867" y="93068"/>
                      <a:pt x="306221" y="109649"/>
                      <a:pt x="308897" y="126230"/>
                    </a:cubicBezTo>
                    <a:cubicBezTo>
                      <a:pt x="312645" y="144951"/>
                      <a:pt x="313716" y="164206"/>
                      <a:pt x="312645" y="183462"/>
                    </a:cubicBezTo>
                    <a:cubicBezTo>
                      <a:pt x="311574" y="203252"/>
                      <a:pt x="308897" y="223043"/>
                      <a:pt x="303544" y="242298"/>
                    </a:cubicBezTo>
                    <a:cubicBezTo>
                      <a:pt x="293372" y="280274"/>
                      <a:pt x="278383" y="306483"/>
                      <a:pt x="264463" y="331622"/>
                    </a:cubicBezTo>
                    <a:cubicBezTo>
                      <a:pt x="253756" y="350343"/>
                      <a:pt x="241979" y="367994"/>
                      <a:pt x="228595" y="385110"/>
                    </a:cubicBezTo>
                    <a:cubicBezTo>
                      <a:pt x="222706" y="392598"/>
                      <a:pt x="194332" y="429504"/>
                      <a:pt x="169706" y="447690"/>
                    </a:cubicBezTo>
                    <a:cubicBezTo>
                      <a:pt x="111888" y="490480"/>
                      <a:pt x="25697" y="469085"/>
                      <a:pt x="0" y="46213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6B380216-C9DA-83A5-2519-174D45E76D98}"/>
                  </a:ext>
                </a:extLst>
              </p:cNvPr>
              <p:cNvSpPr/>
              <p:nvPr/>
            </p:nvSpPr>
            <p:spPr>
              <a:xfrm>
                <a:off x="3417911" y="1960770"/>
                <a:ext cx="225900" cy="461336"/>
              </a:xfrm>
              <a:custGeom>
                <a:avLst/>
                <a:gdLst>
                  <a:gd name="connsiteX0" fmla="*/ 157393 w 206123"/>
                  <a:gd name="connsiteY0" fmla="*/ 0 h 420946"/>
                  <a:gd name="connsiteX1" fmla="*/ 182555 w 206123"/>
                  <a:gd name="connsiteY1" fmla="*/ 41185 h 420946"/>
                  <a:gd name="connsiteX2" fmla="*/ 205575 w 206123"/>
                  <a:gd name="connsiteY2" fmla="*/ 130509 h 420946"/>
                  <a:gd name="connsiteX3" fmla="*/ 148292 w 206123"/>
                  <a:gd name="connsiteY3" fmla="*/ 312367 h 420946"/>
                  <a:gd name="connsiteX4" fmla="*/ 0 w 206123"/>
                  <a:gd name="connsiteY4" fmla="*/ 420946 h 42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23" h="420946">
                    <a:moveTo>
                      <a:pt x="157393" y="0"/>
                    </a:moveTo>
                    <a:cubicBezTo>
                      <a:pt x="167030" y="12837"/>
                      <a:pt x="175595" y="26744"/>
                      <a:pt x="182555" y="41185"/>
                    </a:cubicBezTo>
                    <a:cubicBezTo>
                      <a:pt x="195403" y="69534"/>
                      <a:pt x="203433" y="99487"/>
                      <a:pt x="205575" y="130509"/>
                    </a:cubicBezTo>
                    <a:cubicBezTo>
                      <a:pt x="211999" y="221438"/>
                      <a:pt x="160070" y="296855"/>
                      <a:pt x="148292" y="312367"/>
                    </a:cubicBezTo>
                    <a:cubicBezTo>
                      <a:pt x="111353" y="362645"/>
                      <a:pt x="59424" y="400621"/>
                      <a:pt x="0" y="42094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B790674B-151D-27B7-14C8-3AF9C1E00F20}"/>
                  </a:ext>
                </a:extLst>
              </p:cNvPr>
              <p:cNvSpPr/>
              <p:nvPr/>
            </p:nvSpPr>
            <p:spPr>
              <a:xfrm>
                <a:off x="1938895" y="1961356"/>
                <a:ext cx="1630975" cy="1142830"/>
              </a:xfrm>
              <a:custGeom>
                <a:avLst/>
                <a:gdLst>
                  <a:gd name="connsiteX0" fmla="*/ 7940 w 1488185"/>
                  <a:gd name="connsiteY0" fmla="*/ 472294 h 1042776"/>
                  <a:gd name="connsiteX1" fmla="*/ 95203 w 1488185"/>
                  <a:gd name="connsiteY1" fmla="*/ 327878 h 1042776"/>
                  <a:gd name="connsiteX2" fmla="*/ 163192 w 1488185"/>
                  <a:gd name="connsiteY2" fmla="*/ 290437 h 1042776"/>
                  <a:gd name="connsiteX3" fmla="*/ 359666 w 1488185"/>
                  <a:gd name="connsiteY3" fmla="*/ 211810 h 1042776"/>
                  <a:gd name="connsiteX4" fmla="*/ 566847 w 1488185"/>
                  <a:gd name="connsiteY4" fmla="*/ 122486 h 1042776"/>
                  <a:gd name="connsiteX5" fmla="*/ 709785 w 1488185"/>
                  <a:gd name="connsiteY5" fmla="*/ 63650 h 1042776"/>
                  <a:gd name="connsiteX6" fmla="*/ 832916 w 1488185"/>
                  <a:gd name="connsiteY6" fmla="*/ 26209 h 1042776"/>
                  <a:gd name="connsiteX7" fmla="*/ 979067 w 1488185"/>
                  <a:gd name="connsiteY7" fmla="*/ 3209 h 1042776"/>
                  <a:gd name="connsiteX8" fmla="*/ 1132713 w 1488185"/>
                  <a:gd name="connsiteY8" fmla="*/ 3209 h 1042776"/>
                  <a:gd name="connsiteX9" fmla="*/ 1261197 w 1488185"/>
                  <a:gd name="connsiteY9" fmla="*/ 28348 h 1042776"/>
                  <a:gd name="connsiteX10" fmla="*/ 1362914 w 1488185"/>
                  <a:gd name="connsiteY10" fmla="*/ 117672 h 1042776"/>
                  <a:gd name="connsiteX11" fmla="*/ 1398782 w 1488185"/>
                  <a:gd name="connsiteY11" fmla="*/ 187206 h 1042776"/>
                  <a:gd name="connsiteX12" fmla="*/ 1456065 w 1488185"/>
                  <a:gd name="connsiteY12" fmla="*/ 354622 h 1042776"/>
                  <a:gd name="connsiteX13" fmla="*/ 1488186 w 1488185"/>
                  <a:gd name="connsiteY13" fmla="*/ 518828 h 1042776"/>
                  <a:gd name="connsiteX14" fmla="*/ 1430903 w 1488185"/>
                  <a:gd name="connsiteY14" fmla="*/ 725825 h 1042776"/>
                  <a:gd name="connsiteX15" fmla="*/ 1293318 w 1488185"/>
                  <a:gd name="connsiteY15" fmla="*/ 914635 h 1042776"/>
                  <a:gd name="connsiteX16" fmla="*/ 1161086 w 1488185"/>
                  <a:gd name="connsiteY16" fmla="*/ 977216 h 1042776"/>
                  <a:gd name="connsiteX17" fmla="*/ 961400 w 1488185"/>
                  <a:gd name="connsiteY17" fmla="*/ 1039796 h 1042776"/>
                  <a:gd name="connsiteX18" fmla="*/ 756361 w 1488185"/>
                  <a:gd name="connsiteY18" fmla="*/ 1029098 h 1042776"/>
                  <a:gd name="connsiteX19" fmla="*/ 610210 w 1488185"/>
                  <a:gd name="connsiteY19" fmla="*/ 1003959 h 1042776"/>
                  <a:gd name="connsiteX20" fmla="*/ 465665 w 1488185"/>
                  <a:gd name="connsiteY20" fmla="*/ 962774 h 1042776"/>
                  <a:gd name="connsiteX21" fmla="*/ 421231 w 1488185"/>
                  <a:gd name="connsiteY21" fmla="*/ 937635 h 1042776"/>
                  <a:gd name="connsiteX22" fmla="*/ 376797 w 1488185"/>
                  <a:gd name="connsiteY22" fmla="*/ 910891 h 1042776"/>
                  <a:gd name="connsiteX23" fmla="*/ 339323 w 1488185"/>
                  <a:gd name="connsiteY23" fmla="*/ 889496 h 1042776"/>
                  <a:gd name="connsiteX24" fmla="*/ 289535 w 1488185"/>
                  <a:gd name="connsiteY24" fmla="*/ 866497 h 1042776"/>
                  <a:gd name="connsiteX25" fmla="*/ 239747 w 1488185"/>
                  <a:gd name="connsiteY25" fmla="*/ 845102 h 1042776"/>
                  <a:gd name="connsiteX26" fmla="*/ 173899 w 1488185"/>
                  <a:gd name="connsiteY26" fmla="*/ 832799 h 1042776"/>
                  <a:gd name="connsiteX27" fmla="*/ 7940 w 1488185"/>
                  <a:gd name="connsiteY27" fmla="*/ 472294 h 104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88185" h="1042776">
                    <a:moveTo>
                      <a:pt x="7940" y="472294"/>
                    </a:moveTo>
                    <a:cubicBezTo>
                      <a:pt x="12223" y="454108"/>
                      <a:pt x="30960" y="379226"/>
                      <a:pt x="95203" y="327878"/>
                    </a:cubicBezTo>
                    <a:cubicBezTo>
                      <a:pt x="112334" y="314506"/>
                      <a:pt x="126788" y="305413"/>
                      <a:pt x="163192" y="290437"/>
                    </a:cubicBezTo>
                    <a:cubicBezTo>
                      <a:pt x="255272" y="252996"/>
                      <a:pt x="301848" y="234275"/>
                      <a:pt x="359666" y="211810"/>
                    </a:cubicBezTo>
                    <a:cubicBezTo>
                      <a:pt x="388040" y="201113"/>
                      <a:pt x="447464" y="174904"/>
                      <a:pt x="566847" y="122486"/>
                    </a:cubicBezTo>
                    <a:cubicBezTo>
                      <a:pt x="627877" y="95743"/>
                      <a:pt x="658927" y="81836"/>
                      <a:pt x="709785" y="63650"/>
                    </a:cubicBezTo>
                    <a:cubicBezTo>
                      <a:pt x="749937" y="48674"/>
                      <a:pt x="791159" y="36371"/>
                      <a:pt x="832916" y="26209"/>
                    </a:cubicBezTo>
                    <a:cubicBezTo>
                      <a:pt x="881098" y="14976"/>
                      <a:pt x="929815" y="6953"/>
                      <a:pt x="979067" y="3209"/>
                    </a:cubicBezTo>
                    <a:cubicBezTo>
                      <a:pt x="1029925" y="-1070"/>
                      <a:pt x="1081319" y="-1070"/>
                      <a:pt x="1132713" y="3209"/>
                    </a:cubicBezTo>
                    <a:cubicBezTo>
                      <a:pt x="1195349" y="8558"/>
                      <a:pt x="1226934" y="11767"/>
                      <a:pt x="1261197" y="28348"/>
                    </a:cubicBezTo>
                    <a:cubicBezTo>
                      <a:pt x="1302419" y="48674"/>
                      <a:pt x="1337217" y="79696"/>
                      <a:pt x="1362914" y="117672"/>
                    </a:cubicBezTo>
                    <a:cubicBezTo>
                      <a:pt x="1367732" y="124091"/>
                      <a:pt x="1378439" y="140137"/>
                      <a:pt x="1398782" y="187206"/>
                    </a:cubicBezTo>
                    <a:cubicBezTo>
                      <a:pt x="1422338" y="241763"/>
                      <a:pt x="1441075" y="297390"/>
                      <a:pt x="1456065" y="354622"/>
                    </a:cubicBezTo>
                    <a:cubicBezTo>
                      <a:pt x="1477479" y="437527"/>
                      <a:pt x="1488186" y="479247"/>
                      <a:pt x="1488186" y="518828"/>
                    </a:cubicBezTo>
                    <a:cubicBezTo>
                      <a:pt x="1488186" y="603873"/>
                      <a:pt x="1458742" y="666454"/>
                      <a:pt x="1430903" y="725825"/>
                    </a:cubicBezTo>
                    <a:cubicBezTo>
                      <a:pt x="1400388" y="790544"/>
                      <a:pt x="1367196" y="860613"/>
                      <a:pt x="1293318" y="914635"/>
                    </a:cubicBezTo>
                    <a:cubicBezTo>
                      <a:pt x="1264944" y="935495"/>
                      <a:pt x="1230147" y="949402"/>
                      <a:pt x="1161086" y="977216"/>
                    </a:cubicBezTo>
                    <a:cubicBezTo>
                      <a:pt x="1070077" y="1013587"/>
                      <a:pt x="1024572" y="1031773"/>
                      <a:pt x="961400" y="1039796"/>
                    </a:cubicBezTo>
                    <a:cubicBezTo>
                      <a:pt x="903047" y="1046749"/>
                      <a:pt x="854330" y="1040866"/>
                      <a:pt x="756361" y="1029098"/>
                    </a:cubicBezTo>
                    <a:cubicBezTo>
                      <a:pt x="718886" y="1024285"/>
                      <a:pt x="682483" y="1017866"/>
                      <a:pt x="610210" y="1003959"/>
                    </a:cubicBezTo>
                    <a:cubicBezTo>
                      <a:pt x="545968" y="991657"/>
                      <a:pt x="502069" y="982029"/>
                      <a:pt x="465665" y="962774"/>
                    </a:cubicBezTo>
                    <a:cubicBezTo>
                      <a:pt x="443181" y="951007"/>
                      <a:pt x="421231" y="937635"/>
                      <a:pt x="421231" y="937635"/>
                    </a:cubicBezTo>
                    <a:cubicBezTo>
                      <a:pt x="404635" y="927472"/>
                      <a:pt x="399282" y="924263"/>
                      <a:pt x="376797" y="910891"/>
                    </a:cubicBezTo>
                    <a:cubicBezTo>
                      <a:pt x="358595" y="900194"/>
                      <a:pt x="349494" y="894845"/>
                      <a:pt x="339323" y="889496"/>
                    </a:cubicBezTo>
                    <a:cubicBezTo>
                      <a:pt x="333434" y="886287"/>
                      <a:pt x="323797" y="881473"/>
                      <a:pt x="289535" y="866497"/>
                    </a:cubicBezTo>
                    <a:cubicBezTo>
                      <a:pt x="260626" y="853660"/>
                      <a:pt x="246172" y="847241"/>
                      <a:pt x="239747" y="845102"/>
                    </a:cubicBezTo>
                    <a:cubicBezTo>
                      <a:pt x="218333" y="838148"/>
                      <a:pt x="196384" y="833869"/>
                      <a:pt x="173899" y="832799"/>
                    </a:cubicBezTo>
                    <a:cubicBezTo>
                      <a:pt x="102697" y="825311"/>
                      <a:pt x="-34352" y="644524"/>
                      <a:pt x="7940" y="472294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B6E4E086-5249-8655-9AA0-A215223975EC}"/>
                  </a:ext>
                </a:extLst>
              </p:cNvPr>
              <p:cNvSpPr/>
              <p:nvPr/>
            </p:nvSpPr>
            <p:spPr>
              <a:xfrm>
                <a:off x="1350487" y="2437213"/>
                <a:ext cx="787894" cy="471625"/>
              </a:xfrm>
              <a:custGeom>
                <a:avLst/>
                <a:gdLst>
                  <a:gd name="connsiteX0" fmla="*/ 552328 w 718915"/>
                  <a:gd name="connsiteY0" fmla="*/ 55750 h 430335"/>
                  <a:gd name="connsiteX1" fmla="*/ 530914 w 718915"/>
                  <a:gd name="connsiteY1" fmla="*/ 34890 h 430335"/>
                  <a:gd name="connsiteX2" fmla="*/ 495046 w 718915"/>
                  <a:gd name="connsiteY2" fmla="*/ 19913 h 430335"/>
                  <a:gd name="connsiteX3" fmla="*/ 394935 w 718915"/>
                  <a:gd name="connsiteY3" fmla="*/ 123 h 430335"/>
                  <a:gd name="connsiteX4" fmla="*/ 255744 w 718915"/>
                  <a:gd name="connsiteY4" fmla="*/ 25262 h 430335"/>
                  <a:gd name="connsiteX5" fmla="*/ 116553 w 718915"/>
                  <a:gd name="connsiteY5" fmla="*/ 98540 h 430335"/>
                  <a:gd name="connsiteX6" fmla="*/ 46957 w 718915"/>
                  <a:gd name="connsiteY6" fmla="*/ 184119 h 430335"/>
                  <a:gd name="connsiteX7" fmla="*/ 382 w 718915"/>
                  <a:gd name="connsiteY7" fmla="*/ 225305 h 430335"/>
                  <a:gd name="connsiteX8" fmla="*/ 43210 w 718915"/>
                  <a:gd name="connsiteY8" fmla="*/ 287885 h 430335"/>
                  <a:gd name="connsiteX9" fmla="*/ 98351 w 718915"/>
                  <a:gd name="connsiteY9" fmla="*/ 314629 h 430335"/>
                  <a:gd name="connsiteX10" fmla="*/ 118159 w 718915"/>
                  <a:gd name="connsiteY10" fmla="*/ 319978 h 430335"/>
                  <a:gd name="connsiteX11" fmla="*/ 128866 w 718915"/>
                  <a:gd name="connsiteY11" fmla="*/ 350465 h 430335"/>
                  <a:gd name="connsiteX12" fmla="*/ 173300 w 718915"/>
                  <a:gd name="connsiteY12" fmla="*/ 377209 h 430335"/>
                  <a:gd name="connsiteX13" fmla="*/ 203815 w 718915"/>
                  <a:gd name="connsiteY13" fmla="*/ 380953 h 430335"/>
                  <a:gd name="connsiteX14" fmla="*/ 282512 w 718915"/>
                  <a:gd name="connsiteY14" fmla="*/ 395395 h 430335"/>
                  <a:gd name="connsiteX15" fmla="*/ 282512 w 718915"/>
                  <a:gd name="connsiteY15" fmla="*/ 395395 h 430335"/>
                  <a:gd name="connsiteX16" fmla="*/ 334441 w 718915"/>
                  <a:gd name="connsiteY16" fmla="*/ 416790 h 430335"/>
                  <a:gd name="connsiteX17" fmla="*/ 378875 w 718915"/>
                  <a:gd name="connsiteY17" fmla="*/ 415185 h 430335"/>
                  <a:gd name="connsiteX18" fmla="*/ 434016 w 718915"/>
                  <a:gd name="connsiteY18" fmla="*/ 429627 h 430335"/>
                  <a:gd name="connsiteX19" fmla="*/ 492905 w 718915"/>
                  <a:gd name="connsiteY19" fmla="*/ 425883 h 430335"/>
                  <a:gd name="connsiteX20" fmla="*/ 507359 w 718915"/>
                  <a:gd name="connsiteY20" fmla="*/ 422674 h 430335"/>
                  <a:gd name="connsiteX21" fmla="*/ 557147 w 718915"/>
                  <a:gd name="connsiteY21" fmla="*/ 420534 h 430335"/>
                  <a:gd name="connsiteX22" fmla="*/ 606934 w 718915"/>
                  <a:gd name="connsiteY22" fmla="*/ 411441 h 430335"/>
                  <a:gd name="connsiteX23" fmla="*/ 653510 w 718915"/>
                  <a:gd name="connsiteY23" fmla="*/ 400744 h 430335"/>
                  <a:gd name="connsiteX24" fmla="*/ 684025 w 718915"/>
                  <a:gd name="connsiteY24" fmla="*/ 393790 h 430335"/>
                  <a:gd name="connsiteX25" fmla="*/ 712398 w 718915"/>
                  <a:gd name="connsiteY25" fmla="*/ 357954 h 430335"/>
                  <a:gd name="connsiteX26" fmla="*/ 716146 w 718915"/>
                  <a:gd name="connsiteY26" fmla="*/ 297513 h 430335"/>
                  <a:gd name="connsiteX27" fmla="*/ 669570 w 718915"/>
                  <a:gd name="connsiteY27" fmla="*/ 218886 h 430335"/>
                  <a:gd name="connsiteX28" fmla="*/ 625136 w 718915"/>
                  <a:gd name="connsiteY28" fmla="*/ 195887 h 430335"/>
                  <a:gd name="connsiteX29" fmla="*/ 598369 w 718915"/>
                  <a:gd name="connsiteY29" fmla="*/ 140795 h 430335"/>
                  <a:gd name="connsiteX30" fmla="*/ 576955 w 718915"/>
                  <a:gd name="connsiteY30" fmla="*/ 107098 h 430335"/>
                  <a:gd name="connsiteX31" fmla="*/ 560894 w 718915"/>
                  <a:gd name="connsiteY31" fmla="*/ 80354 h 430335"/>
                  <a:gd name="connsiteX32" fmla="*/ 552328 w 718915"/>
                  <a:gd name="connsiteY32" fmla="*/ 55750 h 4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8915" h="430335">
                    <a:moveTo>
                      <a:pt x="552328" y="55750"/>
                    </a:moveTo>
                    <a:cubicBezTo>
                      <a:pt x="546975" y="47192"/>
                      <a:pt x="539480" y="40238"/>
                      <a:pt x="530914" y="34890"/>
                    </a:cubicBezTo>
                    <a:cubicBezTo>
                      <a:pt x="520207" y="27936"/>
                      <a:pt x="507894" y="22587"/>
                      <a:pt x="495046" y="19913"/>
                    </a:cubicBezTo>
                    <a:cubicBezTo>
                      <a:pt x="439369" y="7076"/>
                      <a:pt x="412067" y="658"/>
                      <a:pt x="394935" y="123"/>
                    </a:cubicBezTo>
                    <a:cubicBezTo>
                      <a:pt x="335511" y="-1482"/>
                      <a:pt x="291077" y="12960"/>
                      <a:pt x="255744" y="25262"/>
                    </a:cubicBezTo>
                    <a:cubicBezTo>
                      <a:pt x="192037" y="46657"/>
                      <a:pt x="151886" y="60029"/>
                      <a:pt x="116553" y="98540"/>
                    </a:cubicBezTo>
                    <a:cubicBezTo>
                      <a:pt x="86038" y="131702"/>
                      <a:pt x="87109" y="153632"/>
                      <a:pt x="46957" y="184119"/>
                    </a:cubicBezTo>
                    <a:cubicBezTo>
                      <a:pt x="21260" y="203375"/>
                      <a:pt x="3594" y="207654"/>
                      <a:pt x="382" y="225305"/>
                    </a:cubicBezTo>
                    <a:cubicBezTo>
                      <a:pt x="-4436" y="254188"/>
                      <a:pt x="37856" y="284141"/>
                      <a:pt x="43210" y="287885"/>
                    </a:cubicBezTo>
                    <a:cubicBezTo>
                      <a:pt x="60341" y="299118"/>
                      <a:pt x="79078" y="307676"/>
                      <a:pt x="98351" y="314629"/>
                    </a:cubicBezTo>
                    <a:cubicBezTo>
                      <a:pt x="105310" y="315164"/>
                      <a:pt x="111735" y="316768"/>
                      <a:pt x="118159" y="319978"/>
                    </a:cubicBezTo>
                    <a:cubicBezTo>
                      <a:pt x="127260" y="325861"/>
                      <a:pt x="121906" y="337094"/>
                      <a:pt x="128866" y="350465"/>
                    </a:cubicBezTo>
                    <a:cubicBezTo>
                      <a:pt x="137967" y="368116"/>
                      <a:pt x="160452" y="374000"/>
                      <a:pt x="173300" y="377209"/>
                    </a:cubicBezTo>
                    <a:cubicBezTo>
                      <a:pt x="181330" y="379349"/>
                      <a:pt x="184007" y="379349"/>
                      <a:pt x="203815" y="380953"/>
                    </a:cubicBezTo>
                    <a:cubicBezTo>
                      <a:pt x="247178" y="384697"/>
                      <a:pt x="269128" y="386837"/>
                      <a:pt x="282512" y="395395"/>
                    </a:cubicBezTo>
                    <a:lnTo>
                      <a:pt x="282512" y="395395"/>
                    </a:lnTo>
                    <a:cubicBezTo>
                      <a:pt x="298037" y="405558"/>
                      <a:pt x="315703" y="413046"/>
                      <a:pt x="334441" y="416790"/>
                    </a:cubicBezTo>
                    <a:cubicBezTo>
                      <a:pt x="355319" y="420534"/>
                      <a:pt x="354249" y="413046"/>
                      <a:pt x="378875" y="415185"/>
                    </a:cubicBezTo>
                    <a:cubicBezTo>
                      <a:pt x="406713" y="417325"/>
                      <a:pt x="405107" y="426418"/>
                      <a:pt x="434016" y="429627"/>
                    </a:cubicBezTo>
                    <a:cubicBezTo>
                      <a:pt x="453824" y="431232"/>
                      <a:pt x="473632" y="430162"/>
                      <a:pt x="492905" y="425883"/>
                    </a:cubicBezTo>
                    <a:cubicBezTo>
                      <a:pt x="497723" y="424278"/>
                      <a:pt x="502541" y="423743"/>
                      <a:pt x="507359" y="422674"/>
                    </a:cubicBezTo>
                    <a:cubicBezTo>
                      <a:pt x="519672" y="421069"/>
                      <a:pt x="528238" y="423743"/>
                      <a:pt x="557147" y="420534"/>
                    </a:cubicBezTo>
                    <a:cubicBezTo>
                      <a:pt x="573743" y="418395"/>
                      <a:pt x="590874" y="415185"/>
                      <a:pt x="606934" y="411441"/>
                    </a:cubicBezTo>
                    <a:cubicBezTo>
                      <a:pt x="631025" y="406092"/>
                      <a:pt x="630490" y="405023"/>
                      <a:pt x="653510" y="400744"/>
                    </a:cubicBezTo>
                    <a:cubicBezTo>
                      <a:pt x="674924" y="396465"/>
                      <a:pt x="677065" y="397000"/>
                      <a:pt x="684025" y="393790"/>
                    </a:cubicBezTo>
                    <a:cubicBezTo>
                      <a:pt x="702227" y="384163"/>
                      <a:pt x="709722" y="365977"/>
                      <a:pt x="712398" y="357954"/>
                    </a:cubicBezTo>
                    <a:cubicBezTo>
                      <a:pt x="719358" y="338698"/>
                      <a:pt x="720964" y="317303"/>
                      <a:pt x="716146" y="297513"/>
                    </a:cubicBezTo>
                    <a:cubicBezTo>
                      <a:pt x="714540" y="288420"/>
                      <a:pt x="705974" y="244025"/>
                      <a:pt x="669570" y="218886"/>
                    </a:cubicBezTo>
                    <a:cubicBezTo>
                      <a:pt x="648156" y="203910"/>
                      <a:pt x="639591" y="211398"/>
                      <a:pt x="625136" y="195887"/>
                    </a:cubicBezTo>
                    <a:cubicBezTo>
                      <a:pt x="611752" y="181445"/>
                      <a:pt x="618177" y="173957"/>
                      <a:pt x="598369" y="140795"/>
                    </a:cubicBezTo>
                    <a:cubicBezTo>
                      <a:pt x="591409" y="128493"/>
                      <a:pt x="578561" y="109237"/>
                      <a:pt x="576955" y="107098"/>
                    </a:cubicBezTo>
                    <a:cubicBezTo>
                      <a:pt x="571066" y="98540"/>
                      <a:pt x="565712" y="89447"/>
                      <a:pt x="560894" y="80354"/>
                    </a:cubicBezTo>
                    <a:cubicBezTo>
                      <a:pt x="555541" y="66982"/>
                      <a:pt x="555005" y="60564"/>
                      <a:pt x="552328" y="55750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34A17347-50B0-A6B4-3466-275F8106AD26}"/>
                  </a:ext>
                </a:extLst>
              </p:cNvPr>
              <p:cNvSpPr/>
              <p:nvPr/>
            </p:nvSpPr>
            <p:spPr>
              <a:xfrm>
                <a:off x="3228988" y="1925598"/>
                <a:ext cx="83900" cy="19930"/>
              </a:xfrm>
              <a:custGeom>
                <a:avLst/>
                <a:gdLst>
                  <a:gd name="connsiteX0" fmla="*/ 0 w 76555"/>
                  <a:gd name="connsiteY0" fmla="*/ 2139 h 18185"/>
                  <a:gd name="connsiteX1" fmla="*/ 28374 w 76555"/>
                  <a:gd name="connsiteY1" fmla="*/ 535 h 18185"/>
                  <a:gd name="connsiteX2" fmla="*/ 76555 w 76555"/>
                  <a:gd name="connsiteY2" fmla="*/ 18186 h 1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555" h="18185">
                    <a:moveTo>
                      <a:pt x="0" y="2139"/>
                    </a:moveTo>
                    <a:cubicBezTo>
                      <a:pt x="9101" y="0"/>
                      <a:pt x="18737" y="-535"/>
                      <a:pt x="28374" y="535"/>
                    </a:cubicBezTo>
                    <a:cubicBezTo>
                      <a:pt x="45505" y="2139"/>
                      <a:pt x="62101" y="8558"/>
                      <a:pt x="76555" y="1818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2F43DFC9-1B5B-5F5A-BD8C-0509AF9CCF56}"/>
                  </a:ext>
                </a:extLst>
              </p:cNvPr>
              <p:cNvSpPr/>
              <p:nvPr/>
            </p:nvSpPr>
            <p:spPr>
              <a:xfrm>
                <a:off x="3316995" y="1884565"/>
                <a:ext cx="76273" cy="46895"/>
              </a:xfrm>
              <a:custGeom>
                <a:avLst/>
                <a:gdLst>
                  <a:gd name="connsiteX0" fmla="*/ 0 w 69595"/>
                  <a:gd name="connsiteY0" fmla="*/ 0 h 42789"/>
                  <a:gd name="connsiteX1" fmla="*/ 28374 w 69595"/>
                  <a:gd name="connsiteY1" fmla="*/ 6953 h 42789"/>
                  <a:gd name="connsiteX2" fmla="*/ 69596 w 69595"/>
                  <a:gd name="connsiteY2" fmla="*/ 42790 h 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95" h="42789">
                    <a:moveTo>
                      <a:pt x="0" y="0"/>
                    </a:moveTo>
                    <a:cubicBezTo>
                      <a:pt x="9636" y="1070"/>
                      <a:pt x="19273" y="3209"/>
                      <a:pt x="28374" y="6953"/>
                    </a:cubicBezTo>
                    <a:cubicBezTo>
                      <a:pt x="45505" y="14442"/>
                      <a:pt x="59424" y="26744"/>
                      <a:pt x="69596" y="42790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9B08BA11-02E2-8E4E-AADA-374DC4D5A72D}"/>
                  </a:ext>
                </a:extLst>
              </p:cNvPr>
              <p:cNvSpPr/>
              <p:nvPr/>
            </p:nvSpPr>
            <p:spPr>
              <a:xfrm>
                <a:off x="1347972" y="1871669"/>
                <a:ext cx="5867" cy="5861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5348"/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C27B692-AFD6-041D-B894-7D3F51C5D8AA}"/>
                  </a:ext>
                </a:extLst>
              </p:cNvPr>
              <p:cNvSpPr/>
              <p:nvPr/>
            </p:nvSpPr>
            <p:spPr>
              <a:xfrm>
                <a:off x="3379186" y="1875186"/>
                <a:ext cx="97981" cy="84411"/>
              </a:xfrm>
              <a:custGeom>
                <a:avLst/>
                <a:gdLst>
                  <a:gd name="connsiteX0" fmla="*/ 0 w 89403"/>
                  <a:gd name="connsiteY0" fmla="*/ 0 h 77021"/>
                  <a:gd name="connsiteX1" fmla="*/ 26768 w 89403"/>
                  <a:gd name="connsiteY1" fmla="*/ 9093 h 77021"/>
                  <a:gd name="connsiteX2" fmla="*/ 64242 w 89403"/>
                  <a:gd name="connsiteY2" fmla="*/ 28883 h 77021"/>
                  <a:gd name="connsiteX3" fmla="*/ 89404 w 89403"/>
                  <a:gd name="connsiteY3" fmla="*/ 77022 h 7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403" h="77021">
                    <a:moveTo>
                      <a:pt x="0" y="0"/>
                    </a:moveTo>
                    <a:cubicBezTo>
                      <a:pt x="9101" y="2139"/>
                      <a:pt x="18202" y="5349"/>
                      <a:pt x="26768" y="9093"/>
                    </a:cubicBezTo>
                    <a:cubicBezTo>
                      <a:pt x="41757" y="14976"/>
                      <a:pt x="54070" y="19790"/>
                      <a:pt x="64242" y="28883"/>
                    </a:cubicBezTo>
                    <a:cubicBezTo>
                      <a:pt x="70131" y="33697"/>
                      <a:pt x="84050" y="47604"/>
                      <a:pt x="89404" y="7702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B2FD5BD4-D1C6-1709-EA26-C7EC0B11E432}"/>
                  </a:ext>
                </a:extLst>
              </p:cNvPr>
              <p:cNvSpPr/>
              <p:nvPr/>
            </p:nvSpPr>
            <p:spPr>
              <a:xfrm>
                <a:off x="3467194" y="1875186"/>
                <a:ext cx="137292" cy="92032"/>
              </a:xfrm>
              <a:custGeom>
                <a:avLst/>
                <a:gdLst>
                  <a:gd name="connsiteX0" fmla="*/ 0 w 125272"/>
                  <a:gd name="connsiteY0" fmla="*/ 0 h 83975"/>
                  <a:gd name="connsiteX1" fmla="*/ 57282 w 125272"/>
                  <a:gd name="connsiteY1" fmla="*/ 14442 h 83975"/>
                  <a:gd name="connsiteX2" fmla="*/ 94757 w 125272"/>
                  <a:gd name="connsiteY2" fmla="*/ 39581 h 83975"/>
                  <a:gd name="connsiteX3" fmla="*/ 125272 w 125272"/>
                  <a:gd name="connsiteY3" fmla="*/ 83975 h 8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272" h="83975">
                    <a:moveTo>
                      <a:pt x="0" y="0"/>
                    </a:moveTo>
                    <a:cubicBezTo>
                      <a:pt x="19808" y="1070"/>
                      <a:pt x="39081" y="5884"/>
                      <a:pt x="57282" y="14442"/>
                    </a:cubicBezTo>
                    <a:cubicBezTo>
                      <a:pt x="71202" y="20325"/>
                      <a:pt x="83515" y="28883"/>
                      <a:pt x="94757" y="39581"/>
                    </a:cubicBezTo>
                    <a:cubicBezTo>
                      <a:pt x="107605" y="52418"/>
                      <a:pt x="118312" y="67394"/>
                      <a:pt x="125272" y="83975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C530CB0C-6000-19C0-5115-434FD2A665A2}"/>
                  </a:ext>
                </a:extLst>
              </p:cNvPr>
              <p:cNvSpPr/>
              <p:nvPr/>
            </p:nvSpPr>
            <p:spPr>
              <a:xfrm>
                <a:off x="2702828" y="2200637"/>
                <a:ext cx="724753" cy="638525"/>
              </a:xfrm>
              <a:custGeom>
                <a:avLst/>
                <a:gdLst>
                  <a:gd name="connsiteX0" fmla="*/ 4168 w 661302"/>
                  <a:gd name="connsiteY0" fmla="*/ 157685 h 582623"/>
                  <a:gd name="connsiteX1" fmla="*/ 45390 w 661302"/>
                  <a:gd name="connsiteY1" fmla="*/ 111686 h 582623"/>
                  <a:gd name="connsiteX2" fmla="*/ 94642 w 661302"/>
                  <a:gd name="connsiteY2" fmla="*/ 47501 h 582623"/>
                  <a:gd name="connsiteX3" fmla="*/ 138006 w 661302"/>
                  <a:gd name="connsiteY3" fmla="*/ 19687 h 582623"/>
                  <a:gd name="connsiteX4" fmla="*/ 210813 w 661302"/>
                  <a:gd name="connsiteY4" fmla="*/ 1502 h 582623"/>
                  <a:gd name="connsiteX5" fmla="*/ 352146 w 661302"/>
                  <a:gd name="connsiteY5" fmla="*/ 9525 h 582623"/>
                  <a:gd name="connsiteX6" fmla="*/ 432449 w 661302"/>
                  <a:gd name="connsiteY6" fmla="*/ 25571 h 582623"/>
                  <a:gd name="connsiteX7" fmla="*/ 548084 w 661302"/>
                  <a:gd name="connsiteY7" fmla="*/ 103663 h 582623"/>
                  <a:gd name="connsiteX8" fmla="*/ 606973 w 661302"/>
                  <a:gd name="connsiteY8" fmla="*/ 153941 h 582623"/>
                  <a:gd name="connsiteX9" fmla="*/ 657831 w 661302"/>
                  <a:gd name="connsiteY9" fmla="*/ 258241 h 582623"/>
                  <a:gd name="connsiteX10" fmla="*/ 624640 w 661302"/>
                  <a:gd name="connsiteY10" fmla="*/ 422448 h 582623"/>
                  <a:gd name="connsiteX11" fmla="*/ 514893 w 661302"/>
                  <a:gd name="connsiteY11" fmla="*/ 546539 h 582623"/>
                  <a:gd name="connsiteX12" fmla="*/ 405146 w 661302"/>
                  <a:gd name="connsiteY12" fmla="*/ 572748 h 582623"/>
                  <a:gd name="connsiteX13" fmla="*/ 377843 w 661302"/>
                  <a:gd name="connsiteY13" fmla="*/ 570608 h 582623"/>
                  <a:gd name="connsiteX14" fmla="*/ 352146 w 661302"/>
                  <a:gd name="connsiteY14" fmla="*/ 580771 h 582623"/>
                  <a:gd name="connsiteX15" fmla="*/ 332338 w 661302"/>
                  <a:gd name="connsiteY15" fmla="*/ 580771 h 582623"/>
                  <a:gd name="connsiteX16" fmla="*/ 332338 w 661302"/>
                  <a:gd name="connsiteY16" fmla="*/ 518725 h 582623"/>
                  <a:gd name="connsiteX17" fmla="*/ 371419 w 661302"/>
                  <a:gd name="connsiteY17" fmla="*/ 458819 h 582623"/>
                  <a:gd name="connsiteX18" fmla="*/ 389085 w 661302"/>
                  <a:gd name="connsiteY18" fmla="*/ 370565 h 582623"/>
                  <a:gd name="connsiteX19" fmla="*/ 350005 w 661302"/>
                  <a:gd name="connsiteY19" fmla="*/ 276427 h 582623"/>
                  <a:gd name="connsiteX20" fmla="*/ 294864 w 661302"/>
                  <a:gd name="connsiteY20" fmla="*/ 238451 h 582623"/>
                  <a:gd name="connsiteX21" fmla="*/ 139612 w 661302"/>
                  <a:gd name="connsiteY21" fmla="*/ 192452 h 582623"/>
                  <a:gd name="connsiteX22" fmla="*/ 104279 w 661302"/>
                  <a:gd name="connsiteY22" fmla="*/ 202614 h 582623"/>
                  <a:gd name="connsiteX23" fmla="*/ 35754 w 661302"/>
                  <a:gd name="connsiteY23" fmla="*/ 208498 h 582623"/>
                  <a:gd name="connsiteX24" fmla="*/ 2562 w 661302"/>
                  <a:gd name="connsiteY24" fmla="*/ 188708 h 582623"/>
                  <a:gd name="connsiteX25" fmla="*/ 4168 w 661302"/>
                  <a:gd name="connsiteY25" fmla="*/ 157685 h 58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61302" h="582623">
                    <a:moveTo>
                      <a:pt x="4168" y="157685"/>
                    </a:moveTo>
                    <a:cubicBezTo>
                      <a:pt x="12198" y="136290"/>
                      <a:pt x="25582" y="131476"/>
                      <a:pt x="45390" y="111686"/>
                    </a:cubicBezTo>
                    <a:cubicBezTo>
                      <a:pt x="74299" y="82803"/>
                      <a:pt x="66269" y="72640"/>
                      <a:pt x="94642" y="47501"/>
                    </a:cubicBezTo>
                    <a:cubicBezTo>
                      <a:pt x="107491" y="36269"/>
                      <a:pt x="121945" y="26641"/>
                      <a:pt x="138006" y="19687"/>
                    </a:cubicBezTo>
                    <a:cubicBezTo>
                      <a:pt x="153531" y="12734"/>
                      <a:pt x="173874" y="5246"/>
                      <a:pt x="210813" y="1502"/>
                    </a:cubicBezTo>
                    <a:cubicBezTo>
                      <a:pt x="222591" y="432"/>
                      <a:pt x="266490" y="-3847"/>
                      <a:pt x="352146" y="9525"/>
                    </a:cubicBezTo>
                    <a:cubicBezTo>
                      <a:pt x="394974" y="15943"/>
                      <a:pt x="416388" y="19153"/>
                      <a:pt x="432449" y="25571"/>
                    </a:cubicBezTo>
                    <a:cubicBezTo>
                      <a:pt x="462964" y="36803"/>
                      <a:pt x="491873" y="59268"/>
                      <a:pt x="548084" y="103663"/>
                    </a:cubicBezTo>
                    <a:cubicBezTo>
                      <a:pt x="580741" y="128802"/>
                      <a:pt x="596801" y="142174"/>
                      <a:pt x="606973" y="153941"/>
                    </a:cubicBezTo>
                    <a:cubicBezTo>
                      <a:pt x="632670" y="183894"/>
                      <a:pt x="650337" y="219730"/>
                      <a:pt x="657831" y="258241"/>
                    </a:cubicBezTo>
                    <a:cubicBezTo>
                      <a:pt x="671215" y="328845"/>
                      <a:pt x="642842" y="386076"/>
                      <a:pt x="624640" y="422448"/>
                    </a:cubicBezTo>
                    <a:cubicBezTo>
                      <a:pt x="608579" y="454540"/>
                      <a:pt x="579135" y="513377"/>
                      <a:pt x="514893" y="546539"/>
                    </a:cubicBezTo>
                    <a:cubicBezTo>
                      <a:pt x="483842" y="562585"/>
                      <a:pt x="431378" y="579701"/>
                      <a:pt x="405146" y="572748"/>
                    </a:cubicBezTo>
                    <a:cubicBezTo>
                      <a:pt x="396580" y="569538"/>
                      <a:pt x="386944" y="569003"/>
                      <a:pt x="377843" y="570608"/>
                    </a:cubicBezTo>
                    <a:cubicBezTo>
                      <a:pt x="368207" y="573283"/>
                      <a:pt x="364459" y="578096"/>
                      <a:pt x="352146" y="580771"/>
                    </a:cubicBezTo>
                    <a:cubicBezTo>
                      <a:pt x="344116" y="582375"/>
                      <a:pt x="337156" y="583980"/>
                      <a:pt x="332338" y="580771"/>
                    </a:cubicBezTo>
                    <a:cubicBezTo>
                      <a:pt x="320560" y="573283"/>
                      <a:pt x="324308" y="541725"/>
                      <a:pt x="332338" y="518725"/>
                    </a:cubicBezTo>
                    <a:cubicBezTo>
                      <a:pt x="343045" y="488237"/>
                      <a:pt x="356429" y="486633"/>
                      <a:pt x="371419" y="458819"/>
                    </a:cubicBezTo>
                    <a:cubicBezTo>
                      <a:pt x="385338" y="431541"/>
                      <a:pt x="391762" y="401053"/>
                      <a:pt x="389085" y="370565"/>
                    </a:cubicBezTo>
                    <a:cubicBezTo>
                      <a:pt x="386409" y="335798"/>
                      <a:pt x="372489" y="302636"/>
                      <a:pt x="350005" y="276427"/>
                    </a:cubicBezTo>
                    <a:cubicBezTo>
                      <a:pt x="336621" y="261451"/>
                      <a:pt x="322702" y="253428"/>
                      <a:pt x="294864" y="238451"/>
                    </a:cubicBezTo>
                    <a:cubicBezTo>
                      <a:pt x="238652" y="207428"/>
                      <a:pt x="189935" y="180150"/>
                      <a:pt x="139612" y="192452"/>
                    </a:cubicBezTo>
                    <a:cubicBezTo>
                      <a:pt x="129975" y="194591"/>
                      <a:pt x="124622" y="197801"/>
                      <a:pt x="104279" y="202614"/>
                    </a:cubicBezTo>
                    <a:cubicBezTo>
                      <a:pt x="59844" y="213312"/>
                      <a:pt x="43249" y="210638"/>
                      <a:pt x="35754" y="208498"/>
                    </a:cubicBezTo>
                    <a:cubicBezTo>
                      <a:pt x="25047" y="205824"/>
                      <a:pt x="8451" y="202080"/>
                      <a:pt x="2562" y="188708"/>
                    </a:cubicBezTo>
                    <a:cubicBezTo>
                      <a:pt x="-2792" y="176406"/>
                      <a:pt x="1491" y="164104"/>
                      <a:pt x="4168" y="157685"/>
                    </a:cubicBezTo>
                    <a:close/>
                  </a:path>
                </a:pathLst>
              </a:custGeom>
              <a:solidFill>
                <a:srgbClr val="80C5C7"/>
              </a:solidFill>
              <a:ln w="38100" cap="flat">
                <a:solidFill>
                  <a:srgbClr val="4D4D4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0DDECF09-CDB9-6FBC-34B2-0E9B3FEBFB77}"/>
                </a:ext>
              </a:extLst>
            </p:cNvPr>
            <p:cNvSpPr/>
            <p:nvPr/>
          </p:nvSpPr>
          <p:spPr>
            <a:xfrm>
              <a:off x="2617504" y="4808401"/>
              <a:ext cx="590309" cy="92877"/>
            </a:xfrm>
            <a:custGeom>
              <a:avLst/>
              <a:gdLst>
                <a:gd name="connsiteX0" fmla="*/ 0 w 590309"/>
                <a:gd name="connsiteY0" fmla="*/ 23149 h 92877"/>
                <a:gd name="connsiteX1" fmla="*/ 300942 w 590309"/>
                <a:gd name="connsiteY1" fmla="*/ 92597 h 92877"/>
                <a:gd name="connsiteX2" fmla="*/ 590309 w 590309"/>
                <a:gd name="connsiteY2" fmla="*/ 0 h 9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309" h="92877">
                  <a:moveTo>
                    <a:pt x="0" y="23149"/>
                  </a:moveTo>
                  <a:cubicBezTo>
                    <a:pt x="101278" y="59802"/>
                    <a:pt x="202557" y="96455"/>
                    <a:pt x="300942" y="92597"/>
                  </a:cubicBezTo>
                  <a:cubicBezTo>
                    <a:pt x="399327" y="88739"/>
                    <a:pt x="494818" y="44369"/>
                    <a:pt x="590309" y="0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84F8677F-8B91-A3A3-783F-4253DD5615C8}"/>
                </a:ext>
              </a:extLst>
            </p:cNvPr>
            <p:cNvSpPr/>
            <p:nvPr/>
          </p:nvSpPr>
          <p:spPr>
            <a:xfrm>
              <a:off x="2439851" y="4227925"/>
              <a:ext cx="486137" cy="175365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C2917B9A-E519-AE7C-00CE-DC77112A832D}"/>
                </a:ext>
              </a:extLst>
            </p:cNvPr>
            <p:cNvSpPr/>
            <p:nvPr/>
          </p:nvSpPr>
          <p:spPr>
            <a:xfrm>
              <a:off x="3472359" y="4514132"/>
              <a:ext cx="455903" cy="45719"/>
            </a:xfrm>
            <a:custGeom>
              <a:avLst/>
              <a:gdLst>
                <a:gd name="connsiteX0" fmla="*/ 601884 w 601884"/>
                <a:gd name="connsiteY0" fmla="*/ 69536 h 69536"/>
                <a:gd name="connsiteX1" fmla="*/ 300942 w 601884"/>
                <a:gd name="connsiteY1" fmla="*/ 88 h 69536"/>
                <a:gd name="connsiteX2" fmla="*/ 0 w 601884"/>
                <a:gd name="connsiteY2" fmla="*/ 57961 h 6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1884" h="69536">
                  <a:moveTo>
                    <a:pt x="601884" y="69536"/>
                  </a:moveTo>
                  <a:cubicBezTo>
                    <a:pt x="501570" y="35776"/>
                    <a:pt x="401256" y="2017"/>
                    <a:pt x="300942" y="88"/>
                  </a:cubicBezTo>
                  <a:cubicBezTo>
                    <a:pt x="200628" y="-1841"/>
                    <a:pt x="100314" y="28060"/>
                    <a:pt x="0" y="57961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C402DA52-D3F0-A4F6-B19B-3483967BDC4D}"/>
                </a:ext>
              </a:extLst>
            </p:cNvPr>
            <p:cNvSpPr/>
            <p:nvPr/>
          </p:nvSpPr>
          <p:spPr>
            <a:xfrm>
              <a:off x="3139024" y="4179678"/>
              <a:ext cx="300138" cy="290606"/>
            </a:xfrm>
            <a:custGeom>
              <a:avLst/>
              <a:gdLst>
                <a:gd name="connsiteX0" fmla="*/ 10491 w 300138"/>
                <a:gd name="connsiteY0" fmla="*/ 290606 h 290606"/>
                <a:gd name="connsiteX1" fmla="*/ 22066 w 300138"/>
                <a:gd name="connsiteY1" fmla="*/ 70687 h 290606"/>
                <a:gd name="connsiteX2" fmla="*/ 207261 w 300138"/>
                <a:gd name="connsiteY2" fmla="*/ 1239 h 290606"/>
                <a:gd name="connsiteX3" fmla="*/ 299858 w 300138"/>
                <a:gd name="connsiteY3" fmla="*/ 116986 h 290606"/>
                <a:gd name="connsiteX4" fmla="*/ 230410 w 300138"/>
                <a:gd name="connsiteY4" fmla="*/ 279032 h 29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38" h="290606">
                  <a:moveTo>
                    <a:pt x="10491" y="290606"/>
                  </a:moveTo>
                  <a:cubicBezTo>
                    <a:pt x="-119" y="204760"/>
                    <a:pt x="-10729" y="118915"/>
                    <a:pt x="22066" y="70687"/>
                  </a:cubicBezTo>
                  <a:cubicBezTo>
                    <a:pt x="54861" y="22459"/>
                    <a:pt x="160962" y="-6477"/>
                    <a:pt x="207261" y="1239"/>
                  </a:cubicBezTo>
                  <a:cubicBezTo>
                    <a:pt x="253560" y="8955"/>
                    <a:pt x="296000" y="70687"/>
                    <a:pt x="299858" y="116986"/>
                  </a:cubicBezTo>
                  <a:cubicBezTo>
                    <a:pt x="303716" y="163285"/>
                    <a:pt x="267063" y="221158"/>
                    <a:pt x="230410" y="279032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B684813-AF1D-2403-1B79-06CB7B26FA1C}"/>
              </a:ext>
            </a:extLst>
          </p:cNvPr>
          <p:cNvGrpSpPr/>
          <p:nvPr/>
        </p:nvGrpSpPr>
        <p:grpSpPr>
          <a:xfrm>
            <a:off x="7541754" y="4028459"/>
            <a:ext cx="2261813" cy="1071591"/>
            <a:chOff x="7541754" y="4033127"/>
            <a:chExt cx="2758195" cy="1306764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7E3519E-5C79-182A-835F-8D2981710041}"/>
                </a:ext>
              </a:extLst>
            </p:cNvPr>
            <p:cNvGrpSpPr/>
            <p:nvPr/>
          </p:nvGrpSpPr>
          <p:grpSpPr>
            <a:xfrm>
              <a:off x="7541754" y="4033127"/>
              <a:ext cx="2758195" cy="1306764"/>
              <a:chOff x="1347972" y="1871669"/>
              <a:chExt cx="2830684" cy="1232517"/>
            </a:xfrm>
            <a:solidFill>
              <a:schemeClr val="bg1">
                <a:lumMod val="95000"/>
              </a:schemeClr>
            </a:solidFill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0D4E37E7-BAF4-3284-530D-DF584CD5298F}"/>
                  </a:ext>
                </a:extLst>
              </p:cNvPr>
              <p:cNvSpPr/>
              <p:nvPr/>
            </p:nvSpPr>
            <p:spPr>
              <a:xfrm>
                <a:off x="3799915" y="2357405"/>
                <a:ext cx="378741" cy="277535"/>
              </a:xfrm>
              <a:custGeom>
                <a:avLst/>
                <a:gdLst>
                  <a:gd name="connsiteX0" fmla="*/ 87215 w 345583"/>
                  <a:gd name="connsiteY0" fmla="*/ 201 h 253237"/>
                  <a:gd name="connsiteX1" fmla="*/ 115588 w 345583"/>
                  <a:gd name="connsiteY1" fmla="*/ 1805 h 253237"/>
                  <a:gd name="connsiteX2" fmla="*/ 170730 w 345583"/>
                  <a:gd name="connsiteY2" fmla="*/ 17851 h 253237"/>
                  <a:gd name="connsiteX3" fmla="*/ 274052 w 345583"/>
                  <a:gd name="connsiteY3" fmla="*/ 62246 h 253237"/>
                  <a:gd name="connsiteX4" fmla="*/ 332941 w 345583"/>
                  <a:gd name="connsiteY4" fmla="*/ 111989 h 253237"/>
                  <a:gd name="connsiteX5" fmla="*/ 345254 w 345583"/>
                  <a:gd name="connsiteY5" fmla="*/ 172430 h 253237"/>
                  <a:gd name="connsiteX6" fmla="*/ 327587 w 345583"/>
                  <a:gd name="connsiteY6" fmla="*/ 231266 h 253237"/>
                  <a:gd name="connsiteX7" fmla="*/ 281012 w 345583"/>
                  <a:gd name="connsiteY7" fmla="*/ 251057 h 253237"/>
                  <a:gd name="connsiteX8" fmla="*/ 195356 w 345583"/>
                  <a:gd name="connsiteY8" fmla="*/ 241964 h 253237"/>
                  <a:gd name="connsiteX9" fmla="*/ 125760 w 345583"/>
                  <a:gd name="connsiteY9" fmla="*/ 199174 h 253237"/>
                  <a:gd name="connsiteX10" fmla="*/ 9589 w 345583"/>
                  <a:gd name="connsiteY10" fmla="*/ 122687 h 253237"/>
                  <a:gd name="connsiteX11" fmla="*/ 4236 w 345583"/>
                  <a:gd name="connsiteY11" fmla="*/ 56897 h 253237"/>
                  <a:gd name="connsiteX12" fmla="*/ 87215 w 345583"/>
                  <a:gd name="connsiteY12" fmla="*/ 201 h 25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5583" h="253237">
                    <a:moveTo>
                      <a:pt x="87215" y="201"/>
                    </a:moveTo>
                    <a:cubicBezTo>
                      <a:pt x="96851" y="-334"/>
                      <a:pt x="106487" y="201"/>
                      <a:pt x="115588" y="1805"/>
                    </a:cubicBezTo>
                    <a:cubicBezTo>
                      <a:pt x="134861" y="4480"/>
                      <a:pt x="153063" y="9828"/>
                      <a:pt x="170730" y="17851"/>
                    </a:cubicBezTo>
                    <a:cubicBezTo>
                      <a:pt x="260669" y="55828"/>
                      <a:pt x="260133" y="53688"/>
                      <a:pt x="274052" y="62246"/>
                    </a:cubicBezTo>
                    <a:cubicBezTo>
                      <a:pt x="305638" y="80967"/>
                      <a:pt x="321163" y="91129"/>
                      <a:pt x="332941" y="111989"/>
                    </a:cubicBezTo>
                    <a:cubicBezTo>
                      <a:pt x="342577" y="130710"/>
                      <a:pt x="346860" y="151570"/>
                      <a:pt x="345254" y="172430"/>
                    </a:cubicBezTo>
                    <a:cubicBezTo>
                      <a:pt x="344719" y="191151"/>
                      <a:pt x="344183" y="214150"/>
                      <a:pt x="327587" y="231266"/>
                    </a:cubicBezTo>
                    <a:cubicBezTo>
                      <a:pt x="314739" y="244638"/>
                      <a:pt x="298143" y="247847"/>
                      <a:pt x="281012" y="251057"/>
                    </a:cubicBezTo>
                    <a:cubicBezTo>
                      <a:pt x="252103" y="255871"/>
                      <a:pt x="222659" y="252661"/>
                      <a:pt x="195356" y="241964"/>
                    </a:cubicBezTo>
                    <a:cubicBezTo>
                      <a:pt x="168588" y="232336"/>
                      <a:pt x="164841" y="224313"/>
                      <a:pt x="125760" y="199174"/>
                    </a:cubicBezTo>
                    <a:cubicBezTo>
                      <a:pt x="52417" y="152105"/>
                      <a:pt x="26720" y="155849"/>
                      <a:pt x="9589" y="122687"/>
                    </a:cubicBezTo>
                    <a:cubicBezTo>
                      <a:pt x="7447" y="118943"/>
                      <a:pt x="-7007" y="88455"/>
                      <a:pt x="4236" y="56897"/>
                    </a:cubicBezTo>
                    <a:cubicBezTo>
                      <a:pt x="18690" y="20526"/>
                      <a:pt x="58306" y="2340"/>
                      <a:pt x="87215" y="201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BF75CBAF-1C74-47F1-FECE-07E71BF8F460}"/>
                  </a:ext>
                </a:extLst>
              </p:cNvPr>
              <p:cNvSpPr/>
              <p:nvPr/>
            </p:nvSpPr>
            <p:spPr>
              <a:xfrm>
                <a:off x="3638661" y="2478765"/>
                <a:ext cx="292262" cy="226793"/>
              </a:xfrm>
              <a:custGeom>
                <a:avLst/>
                <a:gdLst>
                  <a:gd name="connsiteX0" fmla="*/ 61433 w 266675"/>
                  <a:gd name="connsiteY0" fmla="*/ 7138 h 206937"/>
                  <a:gd name="connsiteX1" fmla="*/ 152443 w 266675"/>
                  <a:gd name="connsiteY1" fmla="*/ 185 h 206937"/>
                  <a:gd name="connsiteX2" fmla="*/ 216685 w 266675"/>
                  <a:gd name="connsiteY2" fmla="*/ 9277 h 206937"/>
                  <a:gd name="connsiteX3" fmla="*/ 243452 w 266675"/>
                  <a:gd name="connsiteY3" fmla="*/ 25324 h 206937"/>
                  <a:gd name="connsiteX4" fmla="*/ 263260 w 266675"/>
                  <a:gd name="connsiteY4" fmla="*/ 84160 h 206937"/>
                  <a:gd name="connsiteX5" fmla="*/ 261654 w 266675"/>
                  <a:gd name="connsiteY5" fmla="*/ 146740 h 206937"/>
                  <a:gd name="connsiteX6" fmla="*/ 224180 w 266675"/>
                  <a:gd name="connsiteY6" fmla="*/ 182577 h 206937"/>
                  <a:gd name="connsiteX7" fmla="*/ 120857 w 266675"/>
                  <a:gd name="connsiteY7" fmla="*/ 205576 h 206937"/>
                  <a:gd name="connsiteX8" fmla="*/ 65716 w 266675"/>
                  <a:gd name="connsiteY8" fmla="*/ 184181 h 206937"/>
                  <a:gd name="connsiteX9" fmla="*/ 35201 w 266675"/>
                  <a:gd name="connsiteY9" fmla="*/ 132299 h 206937"/>
                  <a:gd name="connsiteX10" fmla="*/ 4686 w 266675"/>
                  <a:gd name="connsiteY10" fmla="*/ 114648 h 206937"/>
                  <a:gd name="connsiteX11" fmla="*/ 61433 w 266675"/>
                  <a:gd name="connsiteY11" fmla="*/ 7138 h 20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6675" h="206937">
                    <a:moveTo>
                      <a:pt x="61433" y="7138"/>
                    </a:moveTo>
                    <a:cubicBezTo>
                      <a:pt x="71069" y="2324"/>
                      <a:pt x="98372" y="1789"/>
                      <a:pt x="152443" y="185"/>
                    </a:cubicBezTo>
                    <a:cubicBezTo>
                      <a:pt x="171715" y="-350"/>
                      <a:pt x="193129" y="-350"/>
                      <a:pt x="216685" y="9277"/>
                    </a:cubicBezTo>
                    <a:cubicBezTo>
                      <a:pt x="226856" y="12487"/>
                      <a:pt x="235957" y="18370"/>
                      <a:pt x="243452" y="25324"/>
                    </a:cubicBezTo>
                    <a:cubicBezTo>
                      <a:pt x="256836" y="38696"/>
                      <a:pt x="259513" y="55277"/>
                      <a:pt x="263260" y="84160"/>
                    </a:cubicBezTo>
                    <a:cubicBezTo>
                      <a:pt x="267008" y="115183"/>
                      <a:pt x="269149" y="130159"/>
                      <a:pt x="261654" y="146740"/>
                    </a:cubicBezTo>
                    <a:cubicBezTo>
                      <a:pt x="253624" y="164391"/>
                      <a:pt x="239705" y="172949"/>
                      <a:pt x="224180" y="182577"/>
                    </a:cubicBezTo>
                    <a:cubicBezTo>
                      <a:pt x="193665" y="202367"/>
                      <a:pt x="156726" y="210390"/>
                      <a:pt x="120857" y="205576"/>
                    </a:cubicBezTo>
                    <a:cubicBezTo>
                      <a:pt x="98908" y="202367"/>
                      <a:pt x="79635" y="199693"/>
                      <a:pt x="65716" y="184181"/>
                    </a:cubicBezTo>
                    <a:cubicBezTo>
                      <a:pt x="50191" y="167065"/>
                      <a:pt x="55009" y="149415"/>
                      <a:pt x="35201" y="132299"/>
                    </a:cubicBezTo>
                    <a:cubicBezTo>
                      <a:pt x="20211" y="119462"/>
                      <a:pt x="11645" y="124275"/>
                      <a:pt x="4686" y="114648"/>
                    </a:cubicBezTo>
                    <a:cubicBezTo>
                      <a:pt x="-11375" y="91113"/>
                      <a:pt x="15393" y="29603"/>
                      <a:pt x="61433" y="713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516DA2AD-84AB-6C5E-9E93-079388340294}"/>
                  </a:ext>
                </a:extLst>
              </p:cNvPr>
              <p:cNvSpPr/>
              <p:nvPr/>
            </p:nvSpPr>
            <p:spPr>
              <a:xfrm>
                <a:off x="1930912" y="1915463"/>
                <a:ext cx="1197897" cy="544628"/>
              </a:xfrm>
              <a:custGeom>
                <a:avLst/>
                <a:gdLst>
                  <a:gd name="connsiteX0" fmla="*/ 2911 w 1093023"/>
                  <a:gd name="connsiteY0" fmla="*/ 471379 h 496946"/>
                  <a:gd name="connsiteX1" fmla="*/ 65547 w 1093023"/>
                  <a:gd name="connsiteY1" fmla="*/ 323219 h 496946"/>
                  <a:gd name="connsiteX2" fmla="*/ 93921 w 1093023"/>
                  <a:gd name="connsiteY2" fmla="*/ 300219 h 496946"/>
                  <a:gd name="connsiteX3" fmla="*/ 156557 w 1093023"/>
                  <a:gd name="connsiteY3" fmla="*/ 268127 h 496946"/>
                  <a:gd name="connsiteX4" fmla="*/ 306455 w 1093023"/>
                  <a:gd name="connsiteY4" fmla="*/ 210895 h 496946"/>
                  <a:gd name="connsiteX5" fmla="*/ 510424 w 1093023"/>
                  <a:gd name="connsiteY5" fmla="*/ 126920 h 496946"/>
                  <a:gd name="connsiteX6" fmla="*/ 641049 w 1093023"/>
                  <a:gd name="connsiteY6" fmla="*/ 68084 h 496946"/>
                  <a:gd name="connsiteX7" fmla="*/ 754008 w 1093023"/>
                  <a:gd name="connsiteY7" fmla="*/ 30643 h 496946"/>
                  <a:gd name="connsiteX8" fmla="*/ 887846 w 1093023"/>
                  <a:gd name="connsiteY8" fmla="*/ 7643 h 496946"/>
                  <a:gd name="connsiteX9" fmla="*/ 1028643 w 1093023"/>
                  <a:gd name="connsiteY9" fmla="*/ 7643 h 496946"/>
                  <a:gd name="connsiteX10" fmla="*/ 1067189 w 1093023"/>
                  <a:gd name="connsiteY10" fmla="*/ 46689 h 496946"/>
                  <a:gd name="connsiteX11" fmla="*/ 1083249 w 1093023"/>
                  <a:gd name="connsiteY11" fmla="*/ 93223 h 496946"/>
                  <a:gd name="connsiteX12" fmla="*/ 1092885 w 1093023"/>
                  <a:gd name="connsiteY12" fmla="*/ 126920 h 496946"/>
                  <a:gd name="connsiteX13" fmla="*/ 2911 w 1093023"/>
                  <a:gd name="connsiteY13" fmla="*/ 471379 h 496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3023" h="496946">
                    <a:moveTo>
                      <a:pt x="2911" y="471379"/>
                    </a:moveTo>
                    <a:cubicBezTo>
                      <a:pt x="-11544" y="440891"/>
                      <a:pt x="30749" y="356381"/>
                      <a:pt x="65547" y="323219"/>
                    </a:cubicBezTo>
                    <a:cubicBezTo>
                      <a:pt x="74648" y="314661"/>
                      <a:pt x="84284" y="307173"/>
                      <a:pt x="93921" y="300219"/>
                    </a:cubicBezTo>
                    <a:cubicBezTo>
                      <a:pt x="113193" y="286847"/>
                      <a:pt x="134072" y="276150"/>
                      <a:pt x="156557" y="268127"/>
                    </a:cubicBezTo>
                    <a:cubicBezTo>
                      <a:pt x="206880" y="249941"/>
                      <a:pt x="256132" y="229081"/>
                      <a:pt x="306455" y="210895"/>
                    </a:cubicBezTo>
                    <a:cubicBezTo>
                      <a:pt x="347142" y="196454"/>
                      <a:pt x="436010" y="161687"/>
                      <a:pt x="510424" y="126920"/>
                    </a:cubicBezTo>
                    <a:cubicBezTo>
                      <a:pt x="561817" y="103385"/>
                      <a:pt x="585908" y="89479"/>
                      <a:pt x="641049" y="68084"/>
                    </a:cubicBezTo>
                    <a:cubicBezTo>
                      <a:pt x="677988" y="53107"/>
                      <a:pt x="715463" y="40805"/>
                      <a:pt x="754008" y="30643"/>
                    </a:cubicBezTo>
                    <a:cubicBezTo>
                      <a:pt x="797907" y="19410"/>
                      <a:pt x="842876" y="11387"/>
                      <a:pt x="887846" y="7643"/>
                    </a:cubicBezTo>
                    <a:cubicBezTo>
                      <a:pt x="989027" y="-1450"/>
                      <a:pt x="1009906" y="-3589"/>
                      <a:pt x="1028643" y="7643"/>
                    </a:cubicBezTo>
                    <a:cubicBezTo>
                      <a:pt x="1044704" y="17271"/>
                      <a:pt x="1058088" y="30643"/>
                      <a:pt x="1067189" y="46689"/>
                    </a:cubicBezTo>
                    <a:cubicBezTo>
                      <a:pt x="1069330" y="50433"/>
                      <a:pt x="1072007" y="55782"/>
                      <a:pt x="1083249" y="93223"/>
                    </a:cubicBezTo>
                    <a:cubicBezTo>
                      <a:pt x="1089138" y="112478"/>
                      <a:pt x="1092350" y="124780"/>
                      <a:pt x="1092885" y="126920"/>
                    </a:cubicBezTo>
                    <a:cubicBezTo>
                      <a:pt x="1106805" y="186826"/>
                      <a:pt x="65012" y="602958"/>
                      <a:pt x="2911" y="471379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0DDE8587-050C-495F-F58F-30F3317B0872}"/>
                  </a:ext>
                </a:extLst>
              </p:cNvPr>
              <p:cNvSpPr/>
              <p:nvPr/>
            </p:nvSpPr>
            <p:spPr>
              <a:xfrm>
                <a:off x="1365742" y="2374494"/>
                <a:ext cx="788060" cy="471621"/>
              </a:xfrm>
              <a:custGeom>
                <a:avLst/>
                <a:gdLst>
                  <a:gd name="connsiteX0" fmla="*/ 552328 w 719066"/>
                  <a:gd name="connsiteY0" fmla="*/ 55746 h 430331"/>
                  <a:gd name="connsiteX1" fmla="*/ 530914 w 719066"/>
                  <a:gd name="connsiteY1" fmla="*/ 34886 h 430331"/>
                  <a:gd name="connsiteX2" fmla="*/ 495046 w 719066"/>
                  <a:gd name="connsiteY2" fmla="*/ 19909 h 430331"/>
                  <a:gd name="connsiteX3" fmla="*/ 394935 w 719066"/>
                  <a:gd name="connsiteY3" fmla="*/ 119 h 430331"/>
                  <a:gd name="connsiteX4" fmla="*/ 255744 w 719066"/>
                  <a:gd name="connsiteY4" fmla="*/ 25258 h 430331"/>
                  <a:gd name="connsiteX5" fmla="*/ 116553 w 719066"/>
                  <a:gd name="connsiteY5" fmla="*/ 98536 h 430331"/>
                  <a:gd name="connsiteX6" fmla="*/ 46957 w 719066"/>
                  <a:gd name="connsiteY6" fmla="*/ 184116 h 430331"/>
                  <a:gd name="connsiteX7" fmla="*/ 382 w 719066"/>
                  <a:gd name="connsiteY7" fmla="*/ 225301 h 430331"/>
                  <a:gd name="connsiteX8" fmla="*/ 43210 w 719066"/>
                  <a:gd name="connsiteY8" fmla="*/ 287881 h 430331"/>
                  <a:gd name="connsiteX9" fmla="*/ 98351 w 719066"/>
                  <a:gd name="connsiteY9" fmla="*/ 314625 h 430331"/>
                  <a:gd name="connsiteX10" fmla="*/ 118159 w 719066"/>
                  <a:gd name="connsiteY10" fmla="*/ 319974 h 430331"/>
                  <a:gd name="connsiteX11" fmla="*/ 128866 w 719066"/>
                  <a:gd name="connsiteY11" fmla="*/ 350462 h 430331"/>
                  <a:gd name="connsiteX12" fmla="*/ 173300 w 719066"/>
                  <a:gd name="connsiteY12" fmla="*/ 377205 h 430331"/>
                  <a:gd name="connsiteX13" fmla="*/ 203815 w 719066"/>
                  <a:gd name="connsiteY13" fmla="*/ 380949 h 430331"/>
                  <a:gd name="connsiteX14" fmla="*/ 282512 w 719066"/>
                  <a:gd name="connsiteY14" fmla="*/ 395391 h 430331"/>
                  <a:gd name="connsiteX15" fmla="*/ 282512 w 719066"/>
                  <a:gd name="connsiteY15" fmla="*/ 395391 h 430331"/>
                  <a:gd name="connsiteX16" fmla="*/ 334441 w 719066"/>
                  <a:gd name="connsiteY16" fmla="*/ 416786 h 430331"/>
                  <a:gd name="connsiteX17" fmla="*/ 378875 w 719066"/>
                  <a:gd name="connsiteY17" fmla="*/ 415181 h 430331"/>
                  <a:gd name="connsiteX18" fmla="*/ 434016 w 719066"/>
                  <a:gd name="connsiteY18" fmla="*/ 429623 h 430331"/>
                  <a:gd name="connsiteX19" fmla="*/ 492905 w 719066"/>
                  <a:gd name="connsiteY19" fmla="*/ 425879 h 430331"/>
                  <a:gd name="connsiteX20" fmla="*/ 507359 w 719066"/>
                  <a:gd name="connsiteY20" fmla="*/ 423204 h 430331"/>
                  <a:gd name="connsiteX21" fmla="*/ 557147 w 719066"/>
                  <a:gd name="connsiteY21" fmla="*/ 420530 h 430331"/>
                  <a:gd name="connsiteX22" fmla="*/ 606934 w 719066"/>
                  <a:gd name="connsiteY22" fmla="*/ 411437 h 430331"/>
                  <a:gd name="connsiteX23" fmla="*/ 653510 w 719066"/>
                  <a:gd name="connsiteY23" fmla="*/ 400740 h 430331"/>
                  <a:gd name="connsiteX24" fmla="*/ 684025 w 719066"/>
                  <a:gd name="connsiteY24" fmla="*/ 393786 h 430331"/>
                  <a:gd name="connsiteX25" fmla="*/ 712398 w 719066"/>
                  <a:gd name="connsiteY25" fmla="*/ 357950 h 430331"/>
                  <a:gd name="connsiteX26" fmla="*/ 716146 w 719066"/>
                  <a:gd name="connsiteY26" fmla="*/ 297509 h 430331"/>
                  <a:gd name="connsiteX27" fmla="*/ 669570 w 719066"/>
                  <a:gd name="connsiteY27" fmla="*/ 218882 h 430331"/>
                  <a:gd name="connsiteX28" fmla="*/ 625136 w 719066"/>
                  <a:gd name="connsiteY28" fmla="*/ 195883 h 430331"/>
                  <a:gd name="connsiteX29" fmla="*/ 598369 w 719066"/>
                  <a:gd name="connsiteY29" fmla="*/ 140791 h 430331"/>
                  <a:gd name="connsiteX30" fmla="*/ 576955 w 719066"/>
                  <a:gd name="connsiteY30" fmla="*/ 107094 h 430331"/>
                  <a:gd name="connsiteX31" fmla="*/ 560894 w 719066"/>
                  <a:gd name="connsiteY31" fmla="*/ 80350 h 430331"/>
                  <a:gd name="connsiteX32" fmla="*/ 552328 w 719066"/>
                  <a:gd name="connsiteY32" fmla="*/ 55746 h 43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9066" h="430331">
                    <a:moveTo>
                      <a:pt x="552328" y="55746"/>
                    </a:moveTo>
                    <a:cubicBezTo>
                      <a:pt x="546975" y="47188"/>
                      <a:pt x="539480" y="40234"/>
                      <a:pt x="530914" y="34886"/>
                    </a:cubicBezTo>
                    <a:cubicBezTo>
                      <a:pt x="520207" y="27932"/>
                      <a:pt x="507894" y="22584"/>
                      <a:pt x="495046" y="19909"/>
                    </a:cubicBezTo>
                    <a:cubicBezTo>
                      <a:pt x="439369" y="7072"/>
                      <a:pt x="412067" y="654"/>
                      <a:pt x="394935" y="119"/>
                    </a:cubicBezTo>
                    <a:cubicBezTo>
                      <a:pt x="335511" y="-1486"/>
                      <a:pt x="291077" y="13491"/>
                      <a:pt x="255744" y="25258"/>
                    </a:cubicBezTo>
                    <a:cubicBezTo>
                      <a:pt x="192037" y="46653"/>
                      <a:pt x="151351" y="60025"/>
                      <a:pt x="116553" y="98536"/>
                    </a:cubicBezTo>
                    <a:cubicBezTo>
                      <a:pt x="86038" y="131698"/>
                      <a:pt x="87109" y="153628"/>
                      <a:pt x="46957" y="184116"/>
                    </a:cubicBezTo>
                    <a:cubicBezTo>
                      <a:pt x="21260" y="203371"/>
                      <a:pt x="3594" y="207650"/>
                      <a:pt x="382" y="225301"/>
                    </a:cubicBezTo>
                    <a:cubicBezTo>
                      <a:pt x="-4436" y="254184"/>
                      <a:pt x="37856" y="284137"/>
                      <a:pt x="43210" y="287881"/>
                    </a:cubicBezTo>
                    <a:cubicBezTo>
                      <a:pt x="60341" y="299114"/>
                      <a:pt x="79078" y="307672"/>
                      <a:pt x="98351" y="314625"/>
                    </a:cubicBezTo>
                    <a:cubicBezTo>
                      <a:pt x="105310" y="315160"/>
                      <a:pt x="111735" y="316764"/>
                      <a:pt x="118159" y="319974"/>
                    </a:cubicBezTo>
                    <a:cubicBezTo>
                      <a:pt x="127260" y="325857"/>
                      <a:pt x="121906" y="336555"/>
                      <a:pt x="128866" y="350462"/>
                    </a:cubicBezTo>
                    <a:cubicBezTo>
                      <a:pt x="137967" y="368112"/>
                      <a:pt x="160452" y="373996"/>
                      <a:pt x="173300" y="377205"/>
                    </a:cubicBezTo>
                    <a:cubicBezTo>
                      <a:pt x="181330" y="379345"/>
                      <a:pt x="184007" y="379345"/>
                      <a:pt x="203815" y="380949"/>
                    </a:cubicBezTo>
                    <a:cubicBezTo>
                      <a:pt x="247178" y="384693"/>
                      <a:pt x="269128" y="386833"/>
                      <a:pt x="282512" y="395391"/>
                    </a:cubicBezTo>
                    <a:lnTo>
                      <a:pt x="282512" y="395391"/>
                    </a:lnTo>
                    <a:cubicBezTo>
                      <a:pt x="298572" y="405554"/>
                      <a:pt x="315703" y="413042"/>
                      <a:pt x="334441" y="416786"/>
                    </a:cubicBezTo>
                    <a:cubicBezTo>
                      <a:pt x="355319" y="420530"/>
                      <a:pt x="354249" y="413042"/>
                      <a:pt x="378875" y="415181"/>
                    </a:cubicBezTo>
                    <a:cubicBezTo>
                      <a:pt x="406713" y="417321"/>
                      <a:pt x="405107" y="426414"/>
                      <a:pt x="434016" y="429623"/>
                    </a:cubicBezTo>
                    <a:cubicBezTo>
                      <a:pt x="453824" y="431228"/>
                      <a:pt x="473632" y="430158"/>
                      <a:pt x="492905" y="425879"/>
                    </a:cubicBezTo>
                    <a:cubicBezTo>
                      <a:pt x="497723" y="424274"/>
                      <a:pt x="502541" y="423739"/>
                      <a:pt x="507359" y="423204"/>
                    </a:cubicBezTo>
                    <a:cubicBezTo>
                      <a:pt x="519672" y="421600"/>
                      <a:pt x="528238" y="424274"/>
                      <a:pt x="557147" y="420530"/>
                    </a:cubicBezTo>
                    <a:cubicBezTo>
                      <a:pt x="574813" y="418391"/>
                      <a:pt x="588197" y="415716"/>
                      <a:pt x="606934" y="411437"/>
                    </a:cubicBezTo>
                    <a:cubicBezTo>
                      <a:pt x="631025" y="406088"/>
                      <a:pt x="630490" y="405019"/>
                      <a:pt x="653510" y="400740"/>
                    </a:cubicBezTo>
                    <a:cubicBezTo>
                      <a:pt x="674924" y="396461"/>
                      <a:pt x="677065" y="396996"/>
                      <a:pt x="684025" y="393786"/>
                    </a:cubicBezTo>
                    <a:cubicBezTo>
                      <a:pt x="702227" y="384159"/>
                      <a:pt x="709722" y="365973"/>
                      <a:pt x="712398" y="357950"/>
                    </a:cubicBezTo>
                    <a:cubicBezTo>
                      <a:pt x="719893" y="338694"/>
                      <a:pt x="720964" y="317299"/>
                      <a:pt x="716146" y="297509"/>
                    </a:cubicBezTo>
                    <a:cubicBezTo>
                      <a:pt x="714540" y="288416"/>
                      <a:pt x="705974" y="244022"/>
                      <a:pt x="669570" y="218882"/>
                    </a:cubicBezTo>
                    <a:cubicBezTo>
                      <a:pt x="648156" y="203906"/>
                      <a:pt x="639591" y="211394"/>
                      <a:pt x="625136" y="195883"/>
                    </a:cubicBezTo>
                    <a:cubicBezTo>
                      <a:pt x="611752" y="181441"/>
                      <a:pt x="618177" y="173953"/>
                      <a:pt x="598369" y="140791"/>
                    </a:cubicBezTo>
                    <a:cubicBezTo>
                      <a:pt x="590874" y="128489"/>
                      <a:pt x="578561" y="109233"/>
                      <a:pt x="576955" y="107094"/>
                    </a:cubicBezTo>
                    <a:cubicBezTo>
                      <a:pt x="571066" y="98536"/>
                      <a:pt x="565712" y="89443"/>
                      <a:pt x="560894" y="80350"/>
                    </a:cubicBezTo>
                    <a:cubicBezTo>
                      <a:pt x="556076" y="67513"/>
                      <a:pt x="555541" y="60560"/>
                      <a:pt x="552328" y="5574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998EF390-1240-1C1D-71BF-B83B57671897}"/>
                  </a:ext>
                </a:extLst>
              </p:cNvPr>
              <p:cNvSpPr/>
              <p:nvPr/>
            </p:nvSpPr>
            <p:spPr>
              <a:xfrm>
                <a:off x="3178169" y="1874831"/>
                <a:ext cx="514957" cy="237781"/>
              </a:xfrm>
              <a:custGeom>
                <a:avLst/>
                <a:gdLst>
                  <a:gd name="connsiteX0" fmla="*/ 428075 w 469873"/>
                  <a:gd name="connsiteY0" fmla="*/ 44718 h 216963"/>
                  <a:gd name="connsiteX1" fmla="*/ 378288 w 469873"/>
                  <a:gd name="connsiteY1" fmla="*/ 19579 h 216963"/>
                  <a:gd name="connsiteX2" fmla="*/ 287278 w 469873"/>
                  <a:gd name="connsiteY2" fmla="*/ 1928 h 216963"/>
                  <a:gd name="connsiteX3" fmla="*/ 76885 w 469873"/>
                  <a:gd name="connsiteY3" fmla="*/ 28672 h 216963"/>
                  <a:gd name="connsiteX4" fmla="*/ 44764 w 469873"/>
                  <a:gd name="connsiteY4" fmla="*/ 51671 h 216963"/>
                  <a:gd name="connsiteX5" fmla="*/ 12643 w 469873"/>
                  <a:gd name="connsiteY5" fmla="*/ 74671 h 216963"/>
                  <a:gd name="connsiteX6" fmla="*/ 330 w 469873"/>
                  <a:gd name="connsiteY6" fmla="*/ 117461 h 216963"/>
                  <a:gd name="connsiteX7" fmla="*/ 451631 w 469873"/>
                  <a:gd name="connsiteY7" fmla="*/ 165600 h 216963"/>
                  <a:gd name="connsiteX8" fmla="*/ 462338 w 469873"/>
                  <a:gd name="connsiteY8" fmla="*/ 74671 h 216963"/>
                  <a:gd name="connsiteX9" fmla="*/ 428075 w 469873"/>
                  <a:gd name="connsiteY9" fmla="*/ 44718 h 21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873" h="216963">
                    <a:moveTo>
                      <a:pt x="428075" y="44718"/>
                    </a:moveTo>
                    <a:cubicBezTo>
                      <a:pt x="412550" y="34021"/>
                      <a:pt x="395954" y="25998"/>
                      <a:pt x="378288" y="19579"/>
                    </a:cubicBezTo>
                    <a:cubicBezTo>
                      <a:pt x="348843" y="9416"/>
                      <a:pt x="318328" y="3533"/>
                      <a:pt x="287278" y="1928"/>
                    </a:cubicBezTo>
                    <a:cubicBezTo>
                      <a:pt x="212329" y="-3421"/>
                      <a:pt x="115430" y="1393"/>
                      <a:pt x="76885" y="28672"/>
                    </a:cubicBezTo>
                    <a:lnTo>
                      <a:pt x="44764" y="51671"/>
                    </a:lnTo>
                    <a:cubicBezTo>
                      <a:pt x="32986" y="57555"/>
                      <a:pt x="22279" y="65578"/>
                      <a:pt x="12643" y="74671"/>
                    </a:cubicBezTo>
                    <a:cubicBezTo>
                      <a:pt x="3007" y="86973"/>
                      <a:pt x="-1276" y="101950"/>
                      <a:pt x="330" y="117461"/>
                    </a:cubicBezTo>
                    <a:cubicBezTo>
                      <a:pt x="6754" y="186460"/>
                      <a:pt x="383641" y="274714"/>
                      <a:pt x="451631" y="165600"/>
                    </a:cubicBezTo>
                    <a:cubicBezTo>
                      <a:pt x="461267" y="150088"/>
                      <a:pt x="480540" y="104624"/>
                      <a:pt x="462338" y="74671"/>
                    </a:cubicBezTo>
                    <a:cubicBezTo>
                      <a:pt x="454843" y="62904"/>
                      <a:pt x="442530" y="54346"/>
                      <a:pt x="428075" y="4471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5D22839C-E440-DA85-996B-6A64981FD1ED}"/>
                  </a:ext>
                </a:extLst>
              </p:cNvPr>
              <p:cNvSpPr/>
              <p:nvPr/>
            </p:nvSpPr>
            <p:spPr>
              <a:xfrm>
                <a:off x="3198985" y="1932976"/>
                <a:ext cx="721742" cy="751697"/>
              </a:xfrm>
              <a:custGeom>
                <a:avLst/>
                <a:gdLst>
                  <a:gd name="connsiteX0" fmla="*/ 160143 w 658554"/>
                  <a:gd name="connsiteY0" fmla="*/ 756 h 685886"/>
                  <a:gd name="connsiteX1" fmla="*/ 213678 w 658554"/>
                  <a:gd name="connsiteY1" fmla="*/ 6105 h 685886"/>
                  <a:gd name="connsiteX2" fmla="*/ 254900 w 658554"/>
                  <a:gd name="connsiteY2" fmla="*/ 22151 h 685886"/>
                  <a:gd name="connsiteX3" fmla="*/ 258648 w 658554"/>
                  <a:gd name="connsiteY3" fmla="*/ 21082 h 685886"/>
                  <a:gd name="connsiteX4" fmla="*/ 274708 w 658554"/>
                  <a:gd name="connsiteY4" fmla="*/ 11454 h 685886"/>
                  <a:gd name="connsiteX5" fmla="*/ 371071 w 658554"/>
                  <a:gd name="connsiteY5" fmla="*/ 29105 h 685886"/>
                  <a:gd name="connsiteX6" fmla="*/ 408546 w 658554"/>
                  <a:gd name="connsiteY6" fmla="*/ 39802 h 685886"/>
                  <a:gd name="connsiteX7" fmla="*/ 431566 w 658554"/>
                  <a:gd name="connsiteY7" fmla="*/ 34454 h 685886"/>
                  <a:gd name="connsiteX8" fmla="*/ 495808 w 658554"/>
                  <a:gd name="connsiteY8" fmla="*/ 48895 h 685886"/>
                  <a:gd name="connsiteX9" fmla="*/ 550949 w 658554"/>
                  <a:gd name="connsiteY9" fmla="*/ 93290 h 685886"/>
                  <a:gd name="connsiteX10" fmla="*/ 608232 w 658554"/>
                  <a:gd name="connsiteY10" fmla="*/ 153731 h 685886"/>
                  <a:gd name="connsiteX11" fmla="*/ 638747 w 658554"/>
                  <a:gd name="connsiteY11" fmla="*/ 205613 h 685886"/>
                  <a:gd name="connsiteX12" fmla="*/ 658555 w 658554"/>
                  <a:gd name="connsiteY12" fmla="*/ 300286 h 685886"/>
                  <a:gd name="connsiteX13" fmla="*/ 594313 w 658554"/>
                  <a:gd name="connsiteY13" fmla="*/ 451656 h 685886"/>
                  <a:gd name="connsiteX14" fmla="*/ 533818 w 658554"/>
                  <a:gd name="connsiteY14" fmla="*/ 512096 h 685886"/>
                  <a:gd name="connsiteX15" fmla="*/ 457263 w 658554"/>
                  <a:gd name="connsiteY15" fmla="*/ 554886 h 685886"/>
                  <a:gd name="connsiteX16" fmla="*/ 434243 w 658554"/>
                  <a:gd name="connsiteY16" fmla="*/ 561840 h 685886"/>
                  <a:gd name="connsiteX17" fmla="*/ 409081 w 658554"/>
                  <a:gd name="connsiteY17" fmla="*/ 609978 h 685886"/>
                  <a:gd name="connsiteX18" fmla="*/ 357152 w 658554"/>
                  <a:gd name="connsiteY18" fmla="*/ 675768 h 685886"/>
                  <a:gd name="connsiteX19" fmla="*/ 255436 w 658554"/>
                  <a:gd name="connsiteY19" fmla="*/ 672024 h 685886"/>
                  <a:gd name="connsiteX20" fmla="*/ 3821 w 658554"/>
                  <a:gd name="connsiteY20" fmla="*/ 306705 h 685886"/>
                  <a:gd name="connsiteX21" fmla="*/ 19881 w 658554"/>
                  <a:gd name="connsiteY21" fmla="*/ 121103 h 685886"/>
                  <a:gd name="connsiteX22" fmla="*/ 66457 w 658554"/>
                  <a:gd name="connsiteY22" fmla="*/ 33384 h 685886"/>
                  <a:gd name="connsiteX23" fmla="*/ 130699 w 658554"/>
                  <a:gd name="connsiteY23" fmla="*/ 3431 h 685886"/>
                  <a:gd name="connsiteX24" fmla="*/ 160143 w 658554"/>
                  <a:gd name="connsiteY24" fmla="*/ 756 h 6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8554" h="685886">
                    <a:moveTo>
                      <a:pt x="160143" y="756"/>
                    </a:moveTo>
                    <a:cubicBezTo>
                      <a:pt x="183163" y="-313"/>
                      <a:pt x="197082" y="-1383"/>
                      <a:pt x="213678" y="6105"/>
                    </a:cubicBezTo>
                    <a:cubicBezTo>
                      <a:pt x="230274" y="13593"/>
                      <a:pt x="239375" y="24291"/>
                      <a:pt x="254900" y="22151"/>
                    </a:cubicBezTo>
                    <a:cubicBezTo>
                      <a:pt x="255971" y="22151"/>
                      <a:pt x="257577" y="21617"/>
                      <a:pt x="258648" y="21082"/>
                    </a:cubicBezTo>
                    <a:cubicBezTo>
                      <a:pt x="264536" y="19477"/>
                      <a:pt x="270425" y="15733"/>
                      <a:pt x="274708" y="11454"/>
                    </a:cubicBezTo>
                    <a:cubicBezTo>
                      <a:pt x="284880" y="1826"/>
                      <a:pt x="330385" y="9314"/>
                      <a:pt x="371071" y="29105"/>
                    </a:cubicBezTo>
                    <a:cubicBezTo>
                      <a:pt x="381243" y="33919"/>
                      <a:pt x="392485" y="40337"/>
                      <a:pt x="408546" y="39802"/>
                    </a:cubicBezTo>
                    <a:cubicBezTo>
                      <a:pt x="418718" y="39267"/>
                      <a:pt x="423536" y="36593"/>
                      <a:pt x="431566" y="34454"/>
                    </a:cubicBezTo>
                    <a:cubicBezTo>
                      <a:pt x="455657" y="28570"/>
                      <a:pt x="478677" y="39802"/>
                      <a:pt x="495808" y="48895"/>
                    </a:cubicBezTo>
                    <a:cubicBezTo>
                      <a:pt x="512939" y="57988"/>
                      <a:pt x="525252" y="69220"/>
                      <a:pt x="550949" y="93290"/>
                    </a:cubicBezTo>
                    <a:cubicBezTo>
                      <a:pt x="577717" y="118429"/>
                      <a:pt x="591636" y="131801"/>
                      <a:pt x="608232" y="153731"/>
                    </a:cubicBezTo>
                    <a:cubicBezTo>
                      <a:pt x="620545" y="169777"/>
                      <a:pt x="630716" y="186893"/>
                      <a:pt x="638747" y="205613"/>
                    </a:cubicBezTo>
                    <a:cubicBezTo>
                      <a:pt x="652131" y="235566"/>
                      <a:pt x="658555" y="267659"/>
                      <a:pt x="658555" y="300286"/>
                    </a:cubicBezTo>
                    <a:cubicBezTo>
                      <a:pt x="656949" y="370355"/>
                      <a:pt x="618939" y="419563"/>
                      <a:pt x="594313" y="451656"/>
                    </a:cubicBezTo>
                    <a:cubicBezTo>
                      <a:pt x="576646" y="474655"/>
                      <a:pt x="556303" y="494980"/>
                      <a:pt x="533818" y="512096"/>
                    </a:cubicBezTo>
                    <a:cubicBezTo>
                      <a:pt x="501697" y="536701"/>
                      <a:pt x="483495" y="550072"/>
                      <a:pt x="457263" y="554886"/>
                    </a:cubicBezTo>
                    <a:cubicBezTo>
                      <a:pt x="449233" y="555421"/>
                      <a:pt x="441202" y="558096"/>
                      <a:pt x="434243" y="561840"/>
                    </a:cubicBezTo>
                    <a:cubicBezTo>
                      <a:pt x="417647" y="572537"/>
                      <a:pt x="416041" y="591258"/>
                      <a:pt x="409081" y="609978"/>
                    </a:cubicBezTo>
                    <a:cubicBezTo>
                      <a:pt x="398910" y="636722"/>
                      <a:pt x="381243" y="659722"/>
                      <a:pt x="357152" y="675768"/>
                    </a:cubicBezTo>
                    <a:cubicBezTo>
                      <a:pt x="322354" y="696628"/>
                      <a:pt x="276314" y="680047"/>
                      <a:pt x="255436" y="672024"/>
                    </a:cubicBezTo>
                    <a:cubicBezTo>
                      <a:pt x="135517" y="627629"/>
                      <a:pt x="25770" y="471981"/>
                      <a:pt x="3821" y="306705"/>
                    </a:cubicBezTo>
                    <a:cubicBezTo>
                      <a:pt x="-7422" y="221660"/>
                      <a:pt x="8639" y="162289"/>
                      <a:pt x="19881" y="121103"/>
                    </a:cubicBezTo>
                    <a:cubicBezTo>
                      <a:pt x="34871" y="66546"/>
                      <a:pt x="50931" y="46221"/>
                      <a:pt x="66457" y="33384"/>
                    </a:cubicBezTo>
                    <a:cubicBezTo>
                      <a:pt x="85194" y="18407"/>
                      <a:pt x="107143" y="8245"/>
                      <a:pt x="130699" y="3431"/>
                    </a:cubicBezTo>
                    <a:cubicBezTo>
                      <a:pt x="139800" y="2361"/>
                      <a:pt x="149971" y="1291"/>
                      <a:pt x="160143" y="75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95683AFE-0196-1393-7C5D-0C95A2F7A884}"/>
                  </a:ext>
                </a:extLst>
              </p:cNvPr>
              <p:cNvSpPr/>
              <p:nvPr/>
            </p:nvSpPr>
            <p:spPr>
              <a:xfrm>
                <a:off x="3267369" y="1939478"/>
                <a:ext cx="174692" cy="200124"/>
              </a:xfrm>
              <a:custGeom>
                <a:avLst/>
                <a:gdLst>
                  <a:gd name="connsiteX0" fmla="*/ 312 w 159398"/>
                  <a:gd name="connsiteY0" fmla="*/ 37615 h 182603"/>
                  <a:gd name="connsiteX1" fmla="*/ 25474 w 159398"/>
                  <a:gd name="connsiteY1" fmla="*/ 36010 h 182603"/>
                  <a:gd name="connsiteX2" fmla="*/ 91322 w 159398"/>
                  <a:gd name="connsiteY2" fmla="*/ 68102 h 182603"/>
                  <a:gd name="connsiteX3" fmla="*/ 118089 w 159398"/>
                  <a:gd name="connsiteY3" fmla="*/ 114637 h 182603"/>
                  <a:gd name="connsiteX4" fmla="*/ 119695 w 159398"/>
                  <a:gd name="connsiteY4" fmla="*/ 155822 h 182603"/>
                  <a:gd name="connsiteX5" fmla="*/ 102029 w 159398"/>
                  <a:gd name="connsiteY5" fmla="*/ 182566 h 182603"/>
                  <a:gd name="connsiteX6" fmla="*/ 157170 w 159398"/>
                  <a:gd name="connsiteY6" fmla="*/ 119985 h 182603"/>
                  <a:gd name="connsiteX7" fmla="*/ 132008 w 159398"/>
                  <a:gd name="connsiteY7" fmla="*/ 32801 h 182603"/>
                  <a:gd name="connsiteX8" fmla="*/ 99887 w 159398"/>
                  <a:gd name="connsiteY8" fmla="*/ 4452 h 182603"/>
                  <a:gd name="connsiteX9" fmla="*/ 64019 w 159398"/>
                  <a:gd name="connsiteY9" fmla="*/ 708 h 182603"/>
                  <a:gd name="connsiteX10" fmla="*/ 312 w 159398"/>
                  <a:gd name="connsiteY10" fmla="*/ 37615 h 18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398" h="182603">
                    <a:moveTo>
                      <a:pt x="312" y="37615"/>
                    </a:moveTo>
                    <a:cubicBezTo>
                      <a:pt x="3524" y="34405"/>
                      <a:pt x="10484" y="34940"/>
                      <a:pt x="25474" y="36010"/>
                    </a:cubicBezTo>
                    <a:cubicBezTo>
                      <a:pt x="51170" y="36545"/>
                      <a:pt x="75261" y="48312"/>
                      <a:pt x="91322" y="68102"/>
                    </a:cubicBezTo>
                    <a:cubicBezTo>
                      <a:pt x="103635" y="80939"/>
                      <a:pt x="113271" y="96986"/>
                      <a:pt x="118089" y="114637"/>
                    </a:cubicBezTo>
                    <a:cubicBezTo>
                      <a:pt x="122907" y="128008"/>
                      <a:pt x="123443" y="141915"/>
                      <a:pt x="119695" y="155822"/>
                    </a:cubicBezTo>
                    <a:cubicBezTo>
                      <a:pt x="115948" y="165984"/>
                      <a:pt x="110059" y="175077"/>
                      <a:pt x="102029" y="182566"/>
                    </a:cubicBezTo>
                    <a:cubicBezTo>
                      <a:pt x="103099" y="183635"/>
                      <a:pt x="146998" y="162240"/>
                      <a:pt x="157170" y="119985"/>
                    </a:cubicBezTo>
                    <a:cubicBezTo>
                      <a:pt x="166806" y="81474"/>
                      <a:pt x="142715" y="47777"/>
                      <a:pt x="132008" y="32801"/>
                    </a:cubicBezTo>
                    <a:cubicBezTo>
                      <a:pt x="117019" y="11941"/>
                      <a:pt x="104170" y="6057"/>
                      <a:pt x="99887" y="4452"/>
                    </a:cubicBezTo>
                    <a:cubicBezTo>
                      <a:pt x="88645" y="173"/>
                      <a:pt x="76332" y="-896"/>
                      <a:pt x="64019" y="708"/>
                    </a:cubicBezTo>
                    <a:cubicBezTo>
                      <a:pt x="27080" y="4452"/>
                      <a:pt x="-3435" y="41359"/>
                      <a:pt x="312" y="37615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2ABCB96E-4AFB-C2F1-B8A4-2342649EC9C0}"/>
                  </a:ext>
                </a:extLst>
              </p:cNvPr>
              <p:cNvSpPr/>
              <p:nvPr/>
            </p:nvSpPr>
            <p:spPr>
              <a:xfrm>
                <a:off x="3342811" y="1959012"/>
                <a:ext cx="230582" cy="423233"/>
              </a:xfrm>
              <a:custGeom>
                <a:avLst/>
                <a:gdLst>
                  <a:gd name="connsiteX0" fmla="*/ 126343 w 210395"/>
                  <a:gd name="connsiteY0" fmla="*/ 0 h 386179"/>
                  <a:gd name="connsiteX1" fmla="*/ 163817 w 210395"/>
                  <a:gd name="connsiteY1" fmla="*/ 17651 h 386179"/>
                  <a:gd name="connsiteX2" fmla="*/ 195938 w 210395"/>
                  <a:gd name="connsiteY2" fmla="*/ 51348 h 386179"/>
                  <a:gd name="connsiteX3" fmla="*/ 210393 w 210395"/>
                  <a:gd name="connsiteY3" fmla="*/ 117137 h 386179"/>
                  <a:gd name="connsiteX4" fmla="*/ 188979 w 210395"/>
                  <a:gd name="connsiteY4" fmla="*/ 198973 h 386179"/>
                  <a:gd name="connsiteX5" fmla="*/ 101717 w 210395"/>
                  <a:gd name="connsiteY5" fmla="*/ 316646 h 386179"/>
                  <a:gd name="connsiteX6" fmla="*/ 75485 w 210395"/>
                  <a:gd name="connsiteY6" fmla="*/ 339110 h 386179"/>
                  <a:gd name="connsiteX7" fmla="*/ 0 w 210395"/>
                  <a:gd name="connsiteY7" fmla="*/ 386179 h 38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395" h="386179">
                    <a:moveTo>
                      <a:pt x="126343" y="0"/>
                    </a:moveTo>
                    <a:cubicBezTo>
                      <a:pt x="139727" y="3744"/>
                      <a:pt x="152575" y="9628"/>
                      <a:pt x="163817" y="17651"/>
                    </a:cubicBezTo>
                    <a:cubicBezTo>
                      <a:pt x="176666" y="26744"/>
                      <a:pt x="187908" y="37976"/>
                      <a:pt x="195938" y="51348"/>
                    </a:cubicBezTo>
                    <a:cubicBezTo>
                      <a:pt x="210928" y="75952"/>
                      <a:pt x="210393" y="100556"/>
                      <a:pt x="210393" y="117137"/>
                    </a:cubicBezTo>
                    <a:cubicBezTo>
                      <a:pt x="210393" y="129974"/>
                      <a:pt x="208251" y="157253"/>
                      <a:pt x="188979" y="198973"/>
                    </a:cubicBezTo>
                    <a:cubicBezTo>
                      <a:pt x="167565" y="243368"/>
                      <a:pt x="138120" y="283483"/>
                      <a:pt x="101717" y="316646"/>
                    </a:cubicBezTo>
                    <a:cubicBezTo>
                      <a:pt x="91545" y="325739"/>
                      <a:pt x="82444" y="333227"/>
                      <a:pt x="75485" y="339110"/>
                    </a:cubicBezTo>
                    <a:cubicBezTo>
                      <a:pt x="51929" y="357296"/>
                      <a:pt x="26768" y="373342"/>
                      <a:pt x="0" y="386179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357AFDD-0642-F7AA-DCE7-1E3E44169F49}"/>
                  </a:ext>
                </a:extLst>
              </p:cNvPr>
              <p:cNvSpPr/>
              <p:nvPr/>
            </p:nvSpPr>
            <p:spPr>
              <a:xfrm>
                <a:off x="3431991" y="1974838"/>
                <a:ext cx="343074" cy="519099"/>
              </a:xfrm>
              <a:custGeom>
                <a:avLst/>
                <a:gdLst>
                  <a:gd name="connsiteX0" fmla="*/ 207181 w 313038"/>
                  <a:gd name="connsiteY0" fmla="*/ 0 h 473652"/>
                  <a:gd name="connsiteX1" fmla="*/ 256968 w 313038"/>
                  <a:gd name="connsiteY1" fmla="*/ 33697 h 473652"/>
                  <a:gd name="connsiteX2" fmla="*/ 292837 w 313038"/>
                  <a:gd name="connsiteY2" fmla="*/ 78092 h 473652"/>
                  <a:gd name="connsiteX3" fmla="*/ 308897 w 313038"/>
                  <a:gd name="connsiteY3" fmla="*/ 126230 h 473652"/>
                  <a:gd name="connsiteX4" fmla="*/ 312645 w 313038"/>
                  <a:gd name="connsiteY4" fmla="*/ 183462 h 473652"/>
                  <a:gd name="connsiteX5" fmla="*/ 303544 w 313038"/>
                  <a:gd name="connsiteY5" fmla="*/ 242298 h 473652"/>
                  <a:gd name="connsiteX6" fmla="*/ 264463 w 313038"/>
                  <a:gd name="connsiteY6" fmla="*/ 331622 h 473652"/>
                  <a:gd name="connsiteX7" fmla="*/ 228595 w 313038"/>
                  <a:gd name="connsiteY7" fmla="*/ 385110 h 473652"/>
                  <a:gd name="connsiteX8" fmla="*/ 169706 w 313038"/>
                  <a:gd name="connsiteY8" fmla="*/ 447690 h 473652"/>
                  <a:gd name="connsiteX9" fmla="*/ 0 w 313038"/>
                  <a:gd name="connsiteY9" fmla="*/ 462132 h 47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038" h="473652">
                    <a:moveTo>
                      <a:pt x="207181" y="0"/>
                    </a:moveTo>
                    <a:cubicBezTo>
                      <a:pt x="225383" y="8558"/>
                      <a:pt x="242514" y="20325"/>
                      <a:pt x="256968" y="33697"/>
                    </a:cubicBezTo>
                    <a:cubicBezTo>
                      <a:pt x="271423" y="46534"/>
                      <a:pt x="283736" y="61511"/>
                      <a:pt x="292837" y="78092"/>
                    </a:cubicBezTo>
                    <a:cubicBezTo>
                      <a:pt x="300867" y="93068"/>
                      <a:pt x="306221" y="109649"/>
                      <a:pt x="308897" y="126230"/>
                    </a:cubicBezTo>
                    <a:cubicBezTo>
                      <a:pt x="312645" y="144951"/>
                      <a:pt x="313716" y="164206"/>
                      <a:pt x="312645" y="183462"/>
                    </a:cubicBezTo>
                    <a:cubicBezTo>
                      <a:pt x="311574" y="203252"/>
                      <a:pt x="308897" y="223043"/>
                      <a:pt x="303544" y="242298"/>
                    </a:cubicBezTo>
                    <a:cubicBezTo>
                      <a:pt x="293372" y="280274"/>
                      <a:pt x="278383" y="306483"/>
                      <a:pt x="264463" y="331622"/>
                    </a:cubicBezTo>
                    <a:cubicBezTo>
                      <a:pt x="253756" y="350343"/>
                      <a:pt x="241979" y="367994"/>
                      <a:pt x="228595" y="385110"/>
                    </a:cubicBezTo>
                    <a:cubicBezTo>
                      <a:pt x="222706" y="392598"/>
                      <a:pt x="194332" y="429504"/>
                      <a:pt x="169706" y="447690"/>
                    </a:cubicBezTo>
                    <a:cubicBezTo>
                      <a:pt x="111888" y="490480"/>
                      <a:pt x="25697" y="469085"/>
                      <a:pt x="0" y="46213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770955B-C6FF-DA3B-3E60-2738CD66FDAF}"/>
                  </a:ext>
                </a:extLst>
              </p:cNvPr>
              <p:cNvSpPr/>
              <p:nvPr/>
            </p:nvSpPr>
            <p:spPr>
              <a:xfrm>
                <a:off x="3417911" y="1960770"/>
                <a:ext cx="225900" cy="461336"/>
              </a:xfrm>
              <a:custGeom>
                <a:avLst/>
                <a:gdLst>
                  <a:gd name="connsiteX0" fmla="*/ 157393 w 206123"/>
                  <a:gd name="connsiteY0" fmla="*/ 0 h 420946"/>
                  <a:gd name="connsiteX1" fmla="*/ 182555 w 206123"/>
                  <a:gd name="connsiteY1" fmla="*/ 41185 h 420946"/>
                  <a:gd name="connsiteX2" fmla="*/ 205575 w 206123"/>
                  <a:gd name="connsiteY2" fmla="*/ 130509 h 420946"/>
                  <a:gd name="connsiteX3" fmla="*/ 148292 w 206123"/>
                  <a:gd name="connsiteY3" fmla="*/ 312367 h 420946"/>
                  <a:gd name="connsiteX4" fmla="*/ 0 w 206123"/>
                  <a:gd name="connsiteY4" fmla="*/ 420946 h 42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23" h="420946">
                    <a:moveTo>
                      <a:pt x="157393" y="0"/>
                    </a:moveTo>
                    <a:cubicBezTo>
                      <a:pt x="167030" y="12837"/>
                      <a:pt x="175595" y="26744"/>
                      <a:pt x="182555" y="41185"/>
                    </a:cubicBezTo>
                    <a:cubicBezTo>
                      <a:pt x="195403" y="69534"/>
                      <a:pt x="203433" y="99487"/>
                      <a:pt x="205575" y="130509"/>
                    </a:cubicBezTo>
                    <a:cubicBezTo>
                      <a:pt x="211999" y="221438"/>
                      <a:pt x="160070" y="296855"/>
                      <a:pt x="148292" y="312367"/>
                    </a:cubicBezTo>
                    <a:cubicBezTo>
                      <a:pt x="111353" y="362645"/>
                      <a:pt x="59424" y="400621"/>
                      <a:pt x="0" y="42094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E4A55CD-FDDA-DF61-AFB1-58E3664FC15A}"/>
                  </a:ext>
                </a:extLst>
              </p:cNvPr>
              <p:cNvSpPr/>
              <p:nvPr/>
            </p:nvSpPr>
            <p:spPr>
              <a:xfrm>
                <a:off x="1938895" y="1961356"/>
                <a:ext cx="1630975" cy="1142830"/>
              </a:xfrm>
              <a:custGeom>
                <a:avLst/>
                <a:gdLst>
                  <a:gd name="connsiteX0" fmla="*/ 7940 w 1488185"/>
                  <a:gd name="connsiteY0" fmla="*/ 472294 h 1042776"/>
                  <a:gd name="connsiteX1" fmla="*/ 95203 w 1488185"/>
                  <a:gd name="connsiteY1" fmla="*/ 327878 h 1042776"/>
                  <a:gd name="connsiteX2" fmla="*/ 163192 w 1488185"/>
                  <a:gd name="connsiteY2" fmla="*/ 290437 h 1042776"/>
                  <a:gd name="connsiteX3" fmla="*/ 359666 w 1488185"/>
                  <a:gd name="connsiteY3" fmla="*/ 211810 h 1042776"/>
                  <a:gd name="connsiteX4" fmla="*/ 566847 w 1488185"/>
                  <a:gd name="connsiteY4" fmla="*/ 122486 h 1042776"/>
                  <a:gd name="connsiteX5" fmla="*/ 709785 w 1488185"/>
                  <a:gd name="connsiteY5" fmla="*/ 63650 h 1042776"/>
                  <a:gd name="connsiteX6" fmla="*/ 832916 w 1488185"/>
                  <a:gd name="connsiteY6" fmla="*/ 26209 h 1042776"/>
                  <a:gd name="connsiteX7" fmla="*/ 979067 w 1488185"/>
                  <a:gd name="connsiteY7" fmla="*/ 3209 h 1042776"/>
                  <a:gd name="connsiteX8" fmla="*/ 1132713 w 1488185"/>
                  <a:gd name="connsiteY8" fmla="*/ 3209 h 1042776"/>
                  <a:gd name="connsiteX9" fmla="*/ 1261197 w 1488185"/>
                  <a:gd name="connsiteY9" fmla="*/ 28348 h 1042776"/>
                  <a:gd name="connsiteX10" fmla="*/ 1362914 w 1488185"/>
                  <a:gd name="connsiteY10" fmla="*/ 117672 h 1042776"/>
                  <a:gd name="connsiteX11" fmla="*/ 1398782 w 1488185"/>
                  <a:gd name="connsiteY11" fmla="*/ 187206 h 1042776"/>
                  <a:gd name="connsiteX12" fmla="*/ 1456065 w 1488185"/>
                  <a:gd name="connsiteY12" fmla="*/ 354622 h 1042776"/>
                  <a:gd name="connsiteX13" fmla="*/ 1488186 w 1488185"/>
                  <a:gd name="connsiteY13" fmla="*/ 518828 h 1042776"/>
                  <a:gd name="connsiteX14" fmla="*/ 1430903 w 1488185"/>
                  <a:gd name="connsiteY14" fmla="*/ 725825 h 1042776"/>
                  <a:gd name="connsiteX15" fmla="*/ 1293318 w 1488185"/>
                  <a:gd name="connsiteY15" fmla="*/ 914635 h 1042776"/>
                  <a:gd name="connsiteX16" fmla="*/ 1161086 w 1488185"/>
                  <a:gd name="connsiteY16" fmla="*/ 977216 h 1042776"/>
                  <a:gd name="connsiteX17" fmla="*/ 961400 w 1488185"/>
                  <a:gd name="connsiteY17" fmla="*/ 1039796 h 1042776"/>
                  <a:gd name="connsiteX18" fmla="*/ 756361 w 1488185"/>
                  <a:gd name="connsiteY18" fmla="*/ 1029098 h 1042776"/>
                  <a:gd name="connsiteX19" fmla="*/ 610210 w 1488185"/>
                  <a:gd name="connsiteY19" fmla="*/ 1003959 h 1042776"/>
                  <a:gd name="connsiteX20" fmla="*/ 465665 w 1488185"/>
                  <a:gd name="connsiteY20" fmla="*/ 962774 h 1042776"/>
                  <a:gd name="connsiteX21" fmla="*/ 421231 w 1488185"/>
                  <a:gd name="connsiteY21" fmla="*/ 937635 h 1042776"/>
                  <a:gd name="connsiteX22" fmla="*/ 376797 w 1488185"/>
                  <a:gd name="connsiteY22" fmla="*/ 910891 h 1042776"/>
                  <a:gd name="connsiteX23" fmla="*/ 339323 w 1488185"/>
                  <a:gd name="connsiteY23" fmla="*/ 889496 h 1042776"/>
                  <a:gd name="connsiteX24" fmla="*/ 289535 w 1488185"/>
                  <a:gd name="connsiteY24" fmla="*/ 866497 h 1042776"/>
                  <a:gd name="connsiteX25" fmla="*/ 239747 w 1488185"/>
                  <a:gd name="connsiteY25" fmla="*/ 845102 h 1042776"/>
                  <a:gd name="connsiteX26" fmla="*/ 173899 w 1488185"/>
                  <a:gd name="connsiteY26" fmla="*/ 832799 h 1042776"/>
                  <a:gd name="connsiteX27" fmla="*/ 7940 w 1488185"/>
                  <a:gd name="connsiteY27" fmla="*/ 472294 h 104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88185" h="1042776">
                    <a:moveTo>
                      <a:pt x="7940" y="472294"/>
                    </a:moveTo>
                    <a:cubicBezTo>
                      <a:pt x="12223" y="454108"/>
                      <a:pt x="30960" y="379226"/>
                      <a:pt x="95203" y="327878"/>
                    </a:cubicBezTo>
                    <a:cubicBezTo>
                      <a:pt x="112334" y="314506"/>
                      <a:pt x="126788" y="305413"/>
                      <a:pt x="163192" y="290437"/>
                    </a:cubicBezTo>
                    <a:cubicBezTo>
                      <a:pt x="255272" y="252996"/>
                      <a:pt x="301848" y="234275"/>
                      <a:pt x="359666" y="211810"/>
                    </a:cubicBezTo>
                    <a:cubicBezTo>
                      <a:pt x="388040" y="201113"/>
                      <a:pt x="447464" y="174904"/>
                      <a:pt x="566847" y="122486"/>
                    </a:cubicBezTo>
                    <a:cubicBezTo>
                      <a:pt x="627877" y="95743"/>
                      <a:pt x="658927" y="81836"/>
                      <a:pt x="709785" y="63650"/>
                    </a:cubicBezTo>
                    <a:cubicBezTo>
                      <a:pt x="749937" y="48674"/>
                      <a:pt x="791159" y="36371"/>
                      <a:pt x="832916" y="26209"/>
                    </a:cubicBezTo>
                    <a:cubicBezTo>
                      <a:pt x="881098" y="14976"/>
                      <a:pt x="929815" y="6953"/>
                      <a:pt x="979067" y="3209"/>
                    </a:cubicBezTo>
                    <a:cubicBezTo>
                      <a:pt x="1029925" y="-1070"/>
                      <a:pt x="1081319" y="-1070"/>
                      <a:pt x="1132713" y="3209"/>
                    </a:cubicBezTo>
                    <a:cubicBezTo>
                      <a:pt x="1195349" y="8558"/>
                      <a:pt x="1226934" y="11767"/>
                      <a:pt x="1261197" y="28348"/>
                    </a:cubicBezTo>
                    <a:cubicBezTo>
                      <a:pt x="1302419" y="48674"/>
                      <a:pt x="1337217" y="79696"/>
                      <a:pt x="1362914" y="117672"/>
                    </a:cubicBezTo>
                    <a:cubicBezTo>
                      <a:pt x="1367732" y="124091"/>
                      <a:pt x="1378439" y="140137"/>
                      <a:pt x="1398782" y="187206"/>
                    </a:cubicBezTo>
                    <a:cubicBezTo>
                      <a:pt x="1422338" y="241763"/>
                      <a:pt x="1441075" y="297390"/>
                      <a:pt x="1456065" y="354622"/>
                    </a:cubicBezTo>
                    <a:cubicBezTo>
                      <a:pt x="1477479" y="437527"/>
                      <a:pt x="1488186" y="479247"/>
                      <a:pt x="1488186" y="518828"/>
                    </a:cubicBezTo>
                    <a:cubicBezTo>
                      <a:pt x="1488186" y="603873"/>
                      <a:pt x="1458742" y="666454"/>
                      <a:pt x="1430903" y="725825"/>
                    </a:cubicBezTo>
                    <a:cubicBezTo>
                      <a:pt x="1400388" y="790544"/>
                      <a:pt x="1367196" y="860613"/>
                      <a:pt x="1293318" y="914635"/>
                    </a:cubicBezTo>
                    <a:cubicBezTo>
                      <a:pt x="1264944" y="935495"/>
                      <a:pt x="1230147" y="949402"/>
                      <a:pt x="1161086" y="977216"/>
                    </a:cubicBezTo>
                    <a:cubicBezTo>
                      <a:pt x="1070077" y="1013587"/>
                      <a:pt x="1024572" y="1031773"/>
                      <a:pt x="961400" y="1039796"/>
                    </a:cubicBezTo>
                    <a:cubicBezTo>
                      <a:pt x="903047" y="1046749"/>
                      <a:pt x="854330" y="1040866"/>
                      <a:pt x="756361" y="1029098"/>
                    </a:cubicBezTo>
                    <a:cubicBezTo>
                      <a:pt x="718886" y="1024285"/>
                      <a:pt x="682483" y="1017866"/>
                      <a:pt x="610210" y="1003959"/>
                    </a:cubicBezTo>
                    <a:cubicBezTo>
                      <a:pt x="545968" y="991657"/>
                      <a:pt x="502069" y="982029"/>
                      <a:pt x="465665" y="962774"/>
                    </a:cubicBezTo>
                    <a:cubicBezTo>
                      <a:pt x="443181" y="951007"/>
                      <a:pt x="421231" y="937635"/>
                      <a:pt x="421231" y="937635"/>
                    </a:cubicBezTo>
                    <a:cubicBezTo>
                      <a:pt x="404635" y="927472"/>
                      <a:pt x="399282" y="924263"/>
                      <a:pt x="376797" y="910891"/>
                    </a:cubicBezTo>
                    <a:cubicBezTo>
                      <a:pt x="358595" y="900194"/>
                      <a:pt x="349494" y="894845"/>
                      <a:pt x="339323" y="889496"/>
                    </a:cubicBezTo>
                    <a:cubicBezTo>
                      <a:pt x="333434" y="886287"/>
                      <a:pt x="323797" y="881473"/>
                      <a:pt x="289535" y="866497"/>
                    </a:cubicBezTo>
                    <a:cubicBezTo>
                      <a:pt x="260626" y="853660"/>
                      <a:pt x="246172" y="847241"/>
                      <a:pt x="239747" y="845102"/>
                    </a:cubicBezTo>
                    <a:cubicBezTo>
                      <a:pt x="218333" y="838148"/>
                      <a:pt x="196384" y="833869"/>
                      <a:pt x="173899" y="832799"/>
                    </a:cubicBezTo>
                    <a:cubicBezTo>
                      <a:pt x="102697" y="825311"/>
                      <a:pt x="-34352" y="644524"/>
                      <a:pt x="7940" y="472294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82BC8064-4ED8-D5CB-B779-C0427020B7E2}"/>
                  </a:ext>
                </a:extLst>
              </p:cNvPr>
              <p:cNvSpPr/>
              <p:nvPr/>
            </p:nvSpPr>
            <p:spPr>
              <a:xfrm>
                <a:off x="1350487" y="2437213"/>
                <a:ext cx="787894" cy="471625"/>
              </a:xfrm>
              <a:custGeom>
                <a:avLst/>
                <a:gdLst>
                  <a:gd name="connsiteX0" fmla="*/ 552328 w 718915"/>
                  <a:gd name="connsiteY0" fmla="*/ 55750 h 430335"/>
                  <a:gd name="connsiteX1" fmla="*/ 530914 w 718915"/>
                  <a:gd name="connsiteY1" fmla="*/ 34890 h 430335"/>
                  <a:gd name="connsiteX2" fmla="*/ 495046 w 718915"/>
                  <a:gd name="connsiteY2" fmla="*/ 19913 h 430335"/>
                  <a:gd name="connsiteX3" fmla="*/ 394935 w 718915"/>
                  <a:gd name="connsiteY3" fmla="*/ 123 h 430335"/>
                  <a:gd name="connsiteX4" fmla="*/ 255744 w 718915"/>
                  <a:gd name="connsiteY4" fmla="*/ 25262 h 430335"/>
                  <a:gd name="connsiteX5" fmla="*/ 116553 w 718915"/>
                  <a:gd name="connsiteY5" fmla="*/ 98540 h 430335"/>
                  <a:gd name="connsiteX6" fmla="*/ 46957 w 718915"/>
                  <a:gd name="connsiteY6" fmla="*/ 184119 h 430335"/>
                  <a:gd name="connsiteX7" fmla="*/ 382 w 718915"/>
                  <a:gd name="connsiteY7" fmla="*/ 225305 h 430335"/>
                  <a:gd name="connsiteX8" fmla="*/ 43210 w 718915"/>
                  <a:gd name="connsiteY8" fmla="*/ 287885 h 430335"/>
                  <a:gd name="connsiteX9" fmla="*/ 98351 w 718915"/>
                  <a:gd name="connsiteY9" fmla="*/ 314629 h 430335"/>
                  <a:gd name="connsiteX10" fmla="*/ 118159 w 718915"/>
                  <a:gd name="connsiteY10" fmla="*/ 319978 h 430335"/>
                  <a:gd name="connsiteX11" fmla="*/ 128866 w 718915"/>
                  <a:gd name="connsiteY11" fmla="*/ 350465 h 430335"/>
                  <a:gd name="connsiteX12" fmla="*/ 173300 w 718915"/>
                  <a:gd name="connsiteY12" fmla="*/ 377209 h 430335"/>
                  <a:gd name="connsiteX13" fmla="*/ 203815 w 718915"/>
                  <a:gd name="connsiteY13" fmla="*/ 380953 h 430335"/>
                  <a:gd name="connsiteX14" fmla="*/ 282512 w 718915"/>
                  <a:gd name="connsiteY14" fmla="*/ 395395 h 430335"/>
                  <a:gd name="connsiteX15" fmla="*/ 282512 w 718915"/>
                  <a:gd name="connsiteY15" fmla="*/ 395395 h 430335"/>
                  <a:gd name="connsiteX16" fmla="*/ 334441 w 718915"/>
                  <a:gd name="connsiteY16" fmla="*/ 416790 h 430335"/>
                  <a:gd name="connsiteX17" fmla="*/ 378875 w 718915"/>
                  <a:gd name="connsiteY17" fmla="*/ 415185 h 430335"/>
                  <a:gd name="connsiteX18" fmla="*/ 434016 w 718915"/>
                  <a:gd name="connsiteY18" fmla="*/ 429627 h 430335"/>
                  <a:gd name="connsiteX19" fmla="*/ 492905 w 718915"/>
                  <a:gd name="connsiteY19" fmla="*/ 425883 h 430335"/>
                  <a:gd name="connsiteX20" fmla="*/ 507359 w 718915"/>
                  <a:gd name="connsiteY20" fmla="*/ 422674 h 430335"/>
                  <a:gd name="connsiteX21" fmla="*/ 557147 w 718915"/>
                  <a:gd name="connsiteY21" fmla="*/ 420534 h 430335"/>
                  <a:gd name="connsiteX22" fmla="*/ 606934 w 718915"/>
                  <a:gd name="connsiteY22" fmla="*/ 411441 h 430335"/>
                  <a:gd name="connsiteX23" fmla="*/ 653510 w 718915"/>
                  <a:gd name="connsiteY23" fmla="*/ 400744 h 430335"/>
                  <a:gd name="connsiteX24" fmla="*/ 684025 w 718915"/>
                  <a:gd name="connsiteY24" fmla="*/ 393790 h 430335"/>
                  <a:gd name="connsiteX25" fmla="*/ 712398 w 718915"/>
                  <a:gd name="connsiteY25" fmla="*/ 357954 h 430335"/>
                  <a:gd name="connsiteX26" fmla="*/ 716146 w 718915"/>
                  <a:gd name="connsiteY26" fmla="*/ 297513 h 430335"/>
                  <a:gd name="connsiteX27" fmla="*/ 669570 w 718915"/>
                  <a:gd name="connsiteY27" fmla="*/ 218886 h 430335"/>
                  <a:gd name="connsiteX28" fmla="*/ 625136 w 718915"/>
                  <a:gd name="connsiteY28" fmla="*/ 195887 h 430335"/>
                  <a:gd name="connsiteX29" fmla="*/ 598369 w 718915"/>
                  <a:gd name="connsiteY29" fmla="*/ 140795 h 430335"/>
                  <a:gd name="connsiteX30" fmla="*/ 576955 w 718915"/>
                  <a:gd name="connsiteY30" fmla="*/ 107098 h 430335"/>
                  <a:gd name="connsiteX31" fmla="*/ 560894 w 718915"/>
                  <a:gd name="connsiteY31" fmla="*/ 80354 h 430335"/>
                  <a:gd name="connsiteX32" fmla="*/ 552328 w 718915"/>
                  <a:gd name="connsiteY32" fmla="*/ 55750 h 4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8915" h="430335">
                    <a:moveTo>
                      <a:pt x="552328" y="55750"/>
                    </a:moveTo>
                    <a:cubicBezTo>
                      <a:pt x="546975" y="47192"/>
                      <a:pt x="539480" y="40238"/>
                      <a:pt x="530914" y="34890"/>
                    </a:cubicBezTo>
                    <a:cubicBezTo>
                      <a:pt x="520207" y="27936"/>
                      <a:pt x="507894" y="22587"/>
                      <a:pt x="495046" y="19913"/>
                    </a:cubicBezTo>
                    <a:cubicBezTo>
                      <a:pt x="439369" y="7076"/>
                      <a:pt x="412067" y="658"/>
                      <a:pt x="394935" y="123"/>
                    </a:cubicBezTo>
                    <a:cubicBezTo>
                      <a:pt x="335511" y="-1482"/>
                      <a:pt x="291077" y="12960"/>
                      <a:pt x="255744" y="25262"/>
                    </a:cubicBezTo>
                    <a:cubicBezTo>
                      <a:pt x="192037" y="46657"/>
                      <a:pt x="151886" y="60029"/>
                      <a:pt x="116553" y="98540"/>
                    </a:cubicBezTo>
                    <a:cubicBezTo>
                      <a:pt x="86038" y="131702"/>
                      <a:pt x="87109" y="153632"/>
                      <a:pt x="46957" y="184119"/>
                    </a:cubicBezTo>
                    <a:cubicBezTo>
                      <a:pt x="21260" y="203375"/>
                      <a:pt x="3594" y="207654"/>
                      <a:pt x="382" y="225305"/>
                    </a:cubicBezTo>
                    <a:cubicBezTo>
                      <a:pt x="-4436" y="254188"/>
                      <a:pt x="37856" y="284141"/>
                      <a:pt x="43210" y="287885"/>
                    </a:cubicBezTo>
                    <a:cubicBezTo>
                      <a:pt x="60341" y="299118"/>
                      <a:pt x="79078" y="307676"/>
                      <a:pt x="98351" y="314629"/>
                    </a:cubicBezTo>
                    <a:cubicBezTo>
                      <a:pt x="105310" y="315164"/>
                      <a:pt x="111735" y="316768"/>
                      <a:pt x="118159" y="319978"/>
                    </a:cubicBezTo>
                    <a:cubicBezTo>
                      <a:pt x="127260" y="325861"/>
                      <a:pt x="121906" y="337094"/>
                      <a:pt x="128866" y="350465"/>
                    </a:cubicBezTo>
                    <a:cubicBezTo>
                      <a:pt x="137967" y="368116"/>
                      <a:pt x="160452" y="374000"/>
                      <a:pt x="173300" y="377209"/>
                    </a:cubicBezTo>
                    <a:cubicBezTo>
                      <a:pt x="181330" y="379349"/>
                      <a:pt x="184007" y="379349"/>
                      <a:pt x="203815" y="380953"/>
                    </a:cubicBezTo>
                    <a:cubicBezTo>
                      <a:pt x="247178" y="384697"/>
                      <a:pt x="269128" y="386837"/>
                      <a:pt x="282512" y="395395"/>
                    </a:cubicBezTo>
                    <a:lnTo>
                      <a:pt x="282512" y="395395"/>
                    </a:lnTo>
                    <a:cubicBezTo>
                      <a:pt x="298037" y="405558"/>
                      <a:pt x="315703" y="413046"/>
                      <a:pt x="334441" y="416790"/>
                    </a:cubicBezTo>
                    <a:cubicBezTo>
                      <a:pt x="355319" y="420534"/>
                      <a:pt x="354249" y="413046"/>
                      <a:pt x="378875" y="415185"/>
                    </a:cubicBezTo>
                    <a:cubicBezTo>
                      <a:pt x="406713" y="417325"/>
                      <a:pt x="405107" y="426418"/>
                      <a:pt x="434016" y="429627"/>
                    </a:cubicBezTo>
                    <a:cubicBezTo>
                      <a:pt x="453824" y="431232"/>
                      <a:pt x="473632" y="430162"/>
                      <a:pt x="492905" y="425883"/>
                    </a:cubicBezTo>
                    <a:cubicBezTo>
                      <a:pt x="497723" y="424278"/>
                      <a:pt x="502541" y="423743"/>
                      <a:pt x="507359" y="422674"/>
                    </a:cubicBezTo>
                    <a:cubicBezTo>
                      <a:pt x="519672" y="421069"/>
                      <a:pt x="528238" y="423743"/>
                      <a:pt x="557147" y="420534"/>
                    </a:cubicBezTo>
                    <a:cubicBezTo>
                      <a:pt x="573743" y="418395"/>
                      <a:pt x="590874" y="415185"/>
                      <a:pt x="606934" y="411441"/>
                    </a:cubicBezTo>
                    <a:cubicBezTo>
                      <a:pt x="631025" y="406092"/>
                      <a:pt x="630490" y="405023"/>
                      <a:pt x="653510" y="400744"/>
                    </a:cubicBezTo>
                    <a:cubicBezTo>
                      <a:pt x="674924" y="396465"/>
                      <a:pt x="677065" y="397000"/>
                      <a:pt x="684025" y="393790"/>
                    </a:cubicBezTo>
                    <a:cubicBezTo>
                      <a:pt x="702227" y="384163"/>
                      <a:pt x="709722" y="365977"/>
                      <a:pt x="712398" y="357954"/>
                    </a:cubicBezTo>
                    <a:cubicBezTo>
                      <a:pt x="719358" y="338698"/>
                      <a:pt x="720964" y="317303"/>
                      <a:pt x="716146" y="297513"/>
                    </a:cubicBezTo>
                    <a:cubicBezTo>
                      <a:pt x="714540" y="288420"/>
                      <a:pt x="705974" y="244025"/>
                      <a:pt x="669570" y="218886"/>
                    </a:cubicBezTo>
                    <a:cubicBezTo>
                      <a:pt x="648156" y="203910"/>
                      <a:pt x="639591" y="211398"/>
                      <a:pt x="625136" y="195887"/>
                    </a:cubicBezTo>
                    <a:cubicBezTo>
                      <a:pt x="611752" y="181445"/>
                      <a:pt x="618177" y="173957"/>
                      <a:pt x="598369" y="140795"/>
                    </a:cubicBezTo>
                    <a:cubicBezTo>
                      <a:pt x="591409" y="128493"/>
                      <a:pt x="578561" y="109237"/>
                      <a:pt x="576955" y="107098"/>
                    </a:cubicBezTo>
                    <a:cubicBezTo>
                      <a:pt x="571066" y="98540"/>
                      <a:pt x="565712" y="89447"/>
                      <a:pt x="560894" y="80354"/>
                    </a:cubicBezTo>
                    <a:cubicBezTo>
                      <a:pt x="555541" y="66982"/>
                      <a:pt x="555005" y="60564"/>
                      <a:pt x="552328" y="55750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487E577E-21C0-42D6-EB62-A2CD86DAA3FF}"/>
                  </a:ext>
                </a:extLst>
              </p:cNvPr>
              <p:cNvSpPr/>
              <p:nvPr/>
            </p:nvSpPr>
            <p:spPr>
              <a:xfrm>
                <a:off x="3228988" y="1925598"/>
                <a:ext cx="83900" cy="19930"/>
              </a:xfrm>
              <a:custGeom>
                <a:avLst/>
                <a:gdLst>
                  <a:gd name="connsiteX0" fmla="*/ 0 w 76555"/>
                  <a:gd name="connsiteY0" fmla="*/ 2139 h 18185"/>
                  <a:gd name="connsiteX1" fmla="*/ 28374 w 76555"/>
                  <a:gd name="connsiteY1" fmla="*/ 535 h 18185"/>
                  <a:gd name="connsiteX2" fmla="*/ 76555 w 76555"/>
                  <a:gd name="connsiteY2" fmla="*/ 18186 h 1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555" h="18185">
                    <a:moveTo>
                      <a:pt x="0" y="2139"/>
                    </a:moveTo>
                    <a:cubicBezTo>
                      <a:pt x="9101" y="0"/>
                      <a:pt x="18737" y="-535"/>
                      <a:pt x="28374" y="535"/>
                    </a:cubicBezTo>
                    <a:cubicBezTo>
                      <a:pt x="45505" y="2139"/>
                      <a:pt x="62101" y="8558"/>
                      <a:pt x="76555" y="1818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18971CBD-E885-B48B-274B-B3CDAE19D9DB}"/>
                  </a:ext>
                </a:extLst>
              </p:cNvPr>
              <p:cNvSpPr/>
              <p:nvPr/>
            </p:nvSpPr>
            <p:spPr>
              <a:xfrm>
                <a:off x="3316995" y="1884565"/>
                <a:ext cx="76273" cy="46895"/>
              </a:xfrm>
              <a:custGeom>
                <a:avLst/>
                <a:gdLst>
                  <a:gd name="connsiteX0" fmla="*/ 0 w 69595"/>
                  <a:gd name="connsiteY0" fmla="*/ 0 h 42789"/>
                  <a:gd name="connsiteX1" fmla="*/ 28374 w 69595"/>
                  <a:gd name="connsiteY1" fmla="*/ 6953 h 42789"/>
                  <a:gd name="connsiteX2" fmla="*/ 69596 w 69595"/>
                  <a:gd name="connsiteY2" fmla="*/ 42790 h 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95" h="42789">
                    <a:moveTo>
                      <a:pt x="0" y="0"/>
                    </a:moveTo>
                    <a:cubicBezTo>
                      <a:pt x="9636" y="1070"/>
                      <a:pt x="19273" y="3209"/>
                      <a:pt x="28374" y="6953"/>
                    </a:cubicBezTo>
                    <a:cubicBezTo>
                      <a:pt x="45505" y="14442"/>
                      <a:pt x="59424" y="26744"/>
                      <a:pt x="69596" y="42790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617054F6-D300-3356-84D3-460D82812640}"/>
                  </a:ext>
                </a:extLst>
              </p:cNvPr>
              <p:cNvSpPr/>
              <p:nvPr/>
            </p:nvSpPr>
            <p:spPr>
              <a:xfrm>
                <a:off x="1347972" y="1871669"/>
                <a:ext cx="5867" cy="5861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5348"/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141F977C-B51F-C6C0-453F-6E8D5F12B19C}"/>
                  </a:ext>
                </a:extLst>
              </p:cNvPr>
              <p:cNvSpPr/>
              <p:nvPr/>
            </p:nvSpPr>
            <p:spPr>
              <a:xfrm>
                <a:off x="3379186" y="1875186"/>
                <a:ext cx="97981" cy="84411"/>
              </a:xfrm>
              <a:custGeom>
                <a:avLst/>
                <a:gdLst>
                  <a:gd name="connsiteX0" fmla="*/ 0 w 89403"/>
                  <a:gd name="connsiteY0" fmla="*/ 0 h 77021"/>
                  <a:gd name="connsiteX1" fmla="*/ 26768 w 89403"/>
                  <a:gd name="connsiteY1" fmla="*/ 9093 h 77021"/>
                  <a:gd name="connsiteX2" fmla="*/ 64242 w 89403"/>
                  <a:gd name="connsiteY2" fmla="*/ 28883 h 77021"/>
                  <a:gd name="connsiteX3" fmla="*/ 89404 w 89403"/>
                  <a:gd name="connsiteY3" fmla="*/ 77022 h 7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403" h="77021">
                    <a:moveTo>
                      <a:pt x="0" y="0"/>
                    </a:moveTo>
                    <a:cubicBezTo>
                      <a:pt x="9101" y="2139"/>
                      <a:pt x="18202" y="5349"/>
                      <a:pt x="26768" y="9093"/>
                    </a:cubicBezTo>
                    <a:cubicBezTo>
                      <a:pt x="41757" y="14976"/>
                      <a:pt x="54070" y="19790"/>
                      <a:pt x="64242" y="28883"/>
                    </a:cubicBezTo>
                    <a:cubicBezTo>
                      <a:pt x="70131" y="33697"/>
                      <a:pt x="84050" y="47604"/>
                      <a:pt x="89404" y="7702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F81FEBCF-A66B-BC12-776E-5E50057550D0}"/>
                  </a:ext>
                </a:extLst>
              </p:cNvPr>
              <p:cNvSpPr/>
              <p:nvPr/>
            </p:nvSpPr>
            <p:spPr>
              <a:xfrm>
                <a:off x="3467194" y="1875186"/>
                <a:ext cx="137292" cy="92032"/>
              </a:xfrm>
              <a:custGeom>
                <a:avLst/>
                <a:gdLst>
                  <a:gd name="connsiteX0" fmla="*/ 0 w 125272"/>
                  <a:gd name="connsiteY0" fmla="*/ 0 h 83975"/>
                  <a:gd name="connsiteX1" fmla="*/ 57282 w 125272"/>
                  <a:gd name="connsiteY1" fmla="*/ 14442 h 83975"/>
                  <a:gd name="connsiteX2" fmla="*/ 94757 w 125272"/>
                  <a:gd name="connsiteY2" fmla="*/ 39581 h 83975"/>
                  <a:gd name="connsiteX3" fmla="*/ 125272 w 125272"/>
                  <a:gd name="connsiteY3" fmla="*/ 83975 h 8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272" h="83975">
                    <a:moveTo>
                      <a:pt x="0" y="0"/>
                    </a:moveTo>
                    <a:cubicBezTo>
                      <a:pt x="19808" y="1070"/>
                      <a:pt x="39081" y="5884"/>
                      <a:pt x="57282" y="14442"/>
                    </a:cubicBezTo>
                    <a:cubicBezTo>
                      <a:pt x="71202" y="20325"/>
                      <a:pt x="83515" y="28883"/>
                      <a:pt x="94757" y="39581"/>
                    </a:cubicBezTo>
                    <a:cubicBezTo>
                      <a:pt x="107605" y="52418"/>
                      <a:pt x="118312" y="67394"/>
                      <a:pt x="125272" y="83975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4DF883CE-8F93-FD33-0995-B0AC196C7A51}"/>
                  </a:ext>
                </a:extLst>
              </p:cNvPr>
              <p:cNvSpPr/>
              <p:nvPr/>
            </p:nvSpPr>
            <p:spPr>
              <a:xfrm>
                <a:off x="2702828" y="2200637"/>
                <a:ext cx="724753" cy="638525"/>
              </a:xfrm>
              <a:custGeom>
                <a:avLst/>
                <a:gdLst>
                  <a:gd name="connsiteX0" fmla="*/ 4168 w 661302"/>
                  <a:gd name="connsiteY0" fmla="*/ 157685 h 582623"/>
                  <a:gd name="connsiteX1" fmla="*/ 45390 w 661302"/>
                  <a:gd name="connsiteY1" fmla="*/ 111686 h 582623"/>
                  <a:gd name="connsiteX2" fmla="*/ 94642 w 661302"/>
                  <a:gd name="connsiteY2" fmla="*/ 47501 h 582623"/>
                  <a:gd name="connsiteX3" fmla="*/ 138006 w 661302"/>
                  <a:gd name="connsiteY3" fmla="*/ 19687 h 582623"/>
                  <a:gd name="connsiteX4" fmla="*/ 210813 w 661302"/>
                  <a:gd name="connsiteY4" fmla="*/ 1502 h 582623"/>
                  <a:gd name="connsiteX5" fmla="*/ 352146 w 661302"/>
                  <a:gd name="connsiteY5" fmla="*/ 9525 h 582623"/>
                  <a:gd name="connsiteX6" fmla="*/ 432449 w 661302"/>
                  <a:gd name="connsiteY6" fmla="*/ 25571 h 582623"/>
                  <a:gd name="connsiteX7" fmla="*/ 548084 w 661302"/>
                  <a:gd name="connsiteY7" fmla="*/ 103663 h 582623"/>
                  <a:gd name="connsiteX8" fmla="*/ 606973 w 661302"/>
                  <a:gd name="connsiteY8" fmla="*/ 153941 h 582623"/>
                  <a:gd name="connsiteX9" fmla="*/ 657831 w 661302"/>
                  <a:gd name="connsiteY9" fmla="*/ 258241 h 582623"/>
                  <a:gd name="connsiteX10" fmla="*/ 624640 w 661302"/>
                  <a:gd name="connsiteY10" fmla="*/ 422448 h 582623"/>
                  <a:gd name="connsiteX11" fmla="*/ 514893 w 661302"/>
                  <a:gd name="connsiteY11" fmla="*/ 546539 h 582623"/>
                  <a:gd name="connsiteX12" fmla="*/ 405146 w 661302"/>
                  <a:gd name="connsiteY12" fmla="*/ 572748 h 582623"/>
                  <a:gd name="connsiteX13" fmla="*/ 377843 w 661302"/>
                  <a:gd name="connsiteY13" fmla="*/ 570608 h 582623"/>
                  <a:gd name="connsiteX14" fmla="*/ 352146 w 661302"/>
                  <a:gd name="connsiteY14" fmla="*/ 580771 h 582623"/>
                  <a:gd name="connsiteX15" fmla="*/ 332338 w 661302"/>
                  <a:gd name="connsiteY15" fmla="*/ 580771 h 582623"/>
                  <a:gd name="connsiteX16" fmla="*/ 332338 w 661302"/>
                  <a:gd name="connsiteY16" fmla="*/ 518725 h 582623"/>
                  <a:gd name="connsiteX17" fmla="*/ 371419 w 661302"/>
                  <a:gd name="connsiteY17" fmla="*/ 458819 h 582623"/>
                  <a:gd name="connsiteX18" fmla="*/ 389085 w 661302"/>
                  <a:gd name="connsiteY18" fmla="*/ 370565 h 582623"/>
                  <a:gd name="connsiteX19" fmla="*/ 350005 w 661302"/>
                  <a:gd name="connsiteY19" fmla="*/ 276427 h 582623"/>
                  <a:gd name="connsiteX20" fmla="*/ 294864 w 661302"/>
                  <a:gd name="connsiteY20" fmla="*/ 238451 h 582623"/>
                  <a:gd name="connsiteX21" fmla="*/ 139612 w 661302"/>
                  <a:gd name="connsiteY21" fmla="*/ 192452 h 582623"/>
                  <a:gd name="connsiteX22" fmla="*/ 104279 w 661302"/>
                  <a:gd name="connsiteY22" fmla="*/ 202614 h 582623"/>
                  <a:gd name="connsiteX23" fmla="*/ 35754 w 661302"/>
                  <a:gd name="connsiteY23" fmla="*/ 208498 h 582623"/>
                  <a:gd name="connsiteX24" fmla="*/ 2562 w 661302"/>
                  <a:gd name="connsiteY24" fmla="*/ 188708 h 582623"/>
                  <a:gd name="connsiteX25" fmla="*/ 4168 w 661302"/>
                  <a:gd name="connsiteY25" fmla="*/ 157685 h 58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61302" h="582623">
                    <a:moveTo>
                      <a:pt x="4168" y="157685"/>
                    </a:moveTo>
                    <a:cubicBezTo>
                      <a:pt x="12198" y="136290"/>
                      <a:pt x="25582" y="131476"/>
                      <a:pt x="45390" y="111686"/>
                    </a:cubicBezTo>
                    <a:cubicBezTo>
                      <a:pt x="74299" y="82803"/>
                      <a:pt x="66269" y="72640"/>
                      <a:pt x="94642" y="47501"/>
                    </a:cubicBezTo>
                    <a:cubicBezTo>
                      <a:pt x="107491" y="36269"/>
                      <a:pt x="121945" y="26641"/>
                      <a:pt x="138006" y="19687"/>
                    </a:cubicBezTo>
                    <a:cubicBezTo>
                      <a:pt x="153531" y="12734"/>
                      <a:pt x="173874" y="5246"/>
                      <a:pt x="210813" y="1502"/>
                    </a:cubicBezTo>
                    <a:cubicBezTo>
                      <a:pt x="222591" y="432"/>
                      <a:pt x="266490" y="-3847"/>
                      <a:pt x="352146" y="9525"/>
                    </a:cubicBezTo>
                    <a:cubicBezTo>
                      <a:pt x="394974" y="15943"/>
                      <a:pt x="416388" y="19153"/>
                      <a:pt x="432449" y="25571"/>
                    </a:cubicBezTo>
                    <a:cubicBezTo>
                      <a:pt x="462964" y="36803"/>
                      <a:pt x="491873" y="59268"/>
                      <a:pt x="548084" y="103663"/>
                    </a:cubicBezTo>
                    <a:cubicBezTo>
                      <a:pt x="580741" y="128802"/>
                      <a:pt x="596801" y="142174"/>
                      <a:pt x="606973" y="153941"/>
                    </a:cubicBezTo>
                    <a:cubicBezTo>
                      <a:pt x="632670" y="183894"/>
                      <a:pt x="650337" y="219730"/>
                      <a:pt x="657831" y="258241"/>
                    </a:cubicBezTo>
                    <a:cubicBezTo>
                      <a:pt x="671215" y="328845"/>
                      <a:pt x="642842" y="386076"/>
                      <a:pt x="624640" y="422448"/>
                    </a:cubicBezTo>
                    <a:cubicBezTo>
                      <a:pt x="608579" y="454540"/>
                      <a:pt x="579135" y="513377"/>
                      <a:pt x="514893" y="546539"/>
                    </a:cubicBezTo>
                    <a:cubicBezTo>
                      <a:pt x="483842" y="562585"/>
                      <a:pt x="431378" y="579701"/>
                      <a:pt x="405146" y="572748"/>
                    </a:cubicBezTo>
                    <a:cubicBezTo>
                      <a:pt x="396580" y="569538"/>
                      <a:pt x="386944" y="569003"/>
                      <a:pt x="377843" y="570608"/>
                    </a:cubicBezTo>
                    <a:cubicBezTo>
                      <a:pt x="368207" y="573283"/>
                      <a:pt x="364459" y="578096"/>
                      <a:pt x="352146" y="580771"/>
                    </a:cubicBezTo>
                    <a:cubicBezTo>
                      <a:pt x="344116" y="582375"/>
                      <a:pt x="337156" y="583980"/>
                      <a:pt x="332338" y="580771"/>
                    </a:cubicBezTo>
                    <a:cubicBezTo>
                      <a:pt x="320560" y="573283"/>
                      <a:pt x="324308" y="541725"/>
                      <a:pt x="332338" y="518725"/>
                    </a:cubicBezTo>
                    <a:cubicBezTo>
                      <a:pt x="343045" y="488237"/>
                      <a:pt x="356429" y="486633"/>
                      <a:pt x="371419" y="458819"/>
                    </a:cubicBezTo>
                    <a:cubicBezTo>
                      <a:pt x="385338" y="431541"/>
                      <a:pt x="391762" y="401053"/>
                      <a:pt x="389085" y="370565"/>
                    </a:cubicBezTo>
                    <a:cubicBezTo>
                      <a:pt x="386409" y="335798"/>
                      <a:pt x="372489" y="302636"/>
                      <a:pt x="350005" y="276427"/>
                    </a:cubicBezTo>
                    <a:cubicBezTo>
                      <a:pt x="336621" y="261451"/>
                      <a:pt x="322702" y="253428"/>
                      <a:pt x="294864" y="238451"/>
                    </a:cubicBezTo>
                    <a:cubicBezTo>
                      <a:pt x="238652" y="207428"/>
                      <a:pt x="189935" y="180150"/>
                      <a:pt x="139612" y="192452"/>
                    </a:cubicBezTo>
                    <a:cubicBezTo>
                      <a:pt x="129975" y="194591"/>
                      <a:pt x="124622" y="197801"/>
                      <a:pt x="104279" y="202614"/>
                    </a:cubicBezTo>
                    <a:cubicBezTo>
                      <a:pt x="59844" y="213312"/>
                      <a:pt x="43249" y="210638"/>
                      <a:pt x="35754" y="208498"/>
                    </a:cubicBezTo>
                    <a:cubicBezTo>
                      <a:pt x="25047" y="205824"/>
                      <a:pt x="8451" y="202080"/>
                      <a:pt x="2562" y="188708"/>
                    </a:cubicBezTo>
                    <a:cubicBezTo>
                      <a:pt x="-2792" y="176406"/>
                      <a:pt x="1491" y="164104"/>
                      <a:pt x="4168" y="157685"/>
                    </a:cubicBezTo>
                    <a:close/>
                  </a:path>
                </a:pathLst>
              </a:custGeom>
              <a:solidFill>
                <a:srgbClr val="80C5C7"/>
              </a:solidFill>
              <a:ln w="38100" cap="flat">
                <a:solidFill>
                  <a:srgbClr val="4D4D4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4DD562FB-E182-A701-DE3A-91553F78A94C}"/>
                </a:ext>
              </a:extLst>
            </p:cNvPr>
            <p:cNvSpPr/>
            <p:nvPr/>
          </p:nvSpPr>
          <p:spPr>
            <a:xfrm>
              <a:off x="8710053" y="4981096"/>
              <a:ext cx="590309" cy="92877"/>
            </a:xfrm>
            <a:custGeom>
              <a:avLst/>
              <a:gdLst>
                <a:gd name="connsiteX0" fmla="*/ 0 w 590309"/>
                <a:gd name="connsiteY0" fmla="*/ 23149 h 92877"/>
                <a:gd name="connsiteX1" fmla="*/ 300942 w 590309"/>
                <a:gd name="connsiteY1" fmla="*/ 92597 h 92877"/>
                <a:gd name="connsiteX2" fmla="*/ 590309 w 590309"/>
                <a:gd name="connsiteY2" fmla="*/ 0 h 9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309" h="92877">
                  <a:moveTo>
                    <a:pt x="0" y="23149"/>
                  </a:moveTo>
                  <a:cubicBezTo>
                    <a:pt x="101278" y="59802"/>
                    <a:pt x="202557" y="96455"/>
                    <a:pt x="300942" y="92597"/>
                  </a:cubicBezTo>
                  <a:cubicBezTo>
                    <a:pt x="399327" y="88739"/>
                    <a:pt x="494818" y="44369"/>
                    <a:pt x="590309" y="0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7081ED0A-E395-7C0B-4B0E-A921C56479C6}"/>
                </a:ext>
              </a:extLst>
            </p:cNvPr>
            <p:cNvSpPr/>
            <p:nvPr/>
          </p:nvSpPr>
          <p:spPr>
            <a:xfrm rot="20058404">
              <a:off x="8486579" y="4448179"/>
              <a:ext cx="486137" cy="175365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2F535AF-5F08-C128-80C4-FFB233EE3DB0}"/>
                </a:ext>
              </a:extLst>
            </p:cNvPr>
            <p:cNvSpPr/>
            <p:nvPr/>
          </p:nvSpPr>
          <p:spPr>
            <a:xfrm rot="5887711">
              <a:off x="9171496" y="4263489"/>
              <a:ext cx="314883" cy="144354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738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523B-9A7E-9D36-D046-9EF614E3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Fast and slow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0ACD-BBE3-24F0-2D8E-F99C15722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Hippocampus is well placed to receive sensory data from all over cortex, combine them into “memories”, and then slowly consolidate them to neocortex </a:t>
            </a:r>
          </a:p>
        </p:txBody>
      </p:sp>
      <p:grpSp>
        <p:nvGrpSpPr>
          <p:cNvPr id="4" name="Group1">
            <a:extLst>
              <a:ext uri="{FF2B5EF4-FFF2-40B4-BE49-F238E27FC236}">
                <a16:creationId xmlns:a16="http://schemas.microsoft.com/office/drawing/2014/main" id="{477886A6-463B-A8F7-9080-279192DD32F6}"/>
              </a:ext>
            </a:extLst>
          </p:cNvPr>
          <p:cNvGrpSpPr>
            <a:grpSpLocks/>
          </p:cNvGrpSpPr>
          <p:nvPr/>
        </p:nvGrpSpPr>
        <p:grpSpPr bwMode="auto">
          <a:xfrm>
            <a:off x="3446462" y="1758110"/>
            <a:ext cx="5299075" cy="2655887"/>
            <a:chOff x="0" y="0"/>
            <a:chExt cx="10000" cy="10000"/>
          </a:xfrm>
        </p:grpSpPr>
        <p:sp>
          <p:nvSpPr>
            <p:cNvPr id="5" name="Ellipse55">
              <a:extLst>
                <a:ext uri="{FF2B5EF4-FFF2-40B4-BE49-F238E27FC236}">
                  <a16:creationId xmlns:a16="http://schemas.microsoft.com/office/drawing/2014/main" id="{CB71C301-D4AE-9A41-5E89-6BA3C6263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" y="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Ellipse54">
              <a:extLst>
                <a:ext uri="{FF2B5EF4-FFF2-40B4-BE49-F238E27FC236}">
                  <a16:creationId xmlns:a16="http://schemas.microsoft.com/office/drawing/2014/main" id="{D12B8C82-0206-6134-FB1F-AB6D2CDF0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" y="50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" name="Ellipse51">
              <a:extLst>
                <a:ext uri="{FF2B5EF4-FFF2-40B4-BE49-F238E27FC236}">
                  <a16:creationId xmlns:a16="http://schemas.microsoft.com/office/drawing/2014/main" id="{9C0B58C1-3A6F-6237-1CF7-9F4573CC0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" y="10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" name="Ellipse50">
              <a:extLst>
                <a:ext uri="{FF2B5EF4-FFF2-40B4-BE49-F238E27FC236}">
                  <a16:creationId xmlns:a16="http://schemas.microsoft.com/office/drawing/2014/main" id="{2C2B5EA4-BE4B-08F6-E754-AE4B9E8A9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Ellipse53">
              <a:extLst>
                <a:ext uri="{FF2B5EF4-FFF2-40B4-BE49-F238E27FC236}">
                  <a16:creationId xmlns:a16="http://schemas.microsoft.com/office/drawing/2014/main" id="{676574D1-3D7B-0A31-076D-FF9A3644E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" y="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" name="Ellipse52">
              <a:extLst>
                <a:ext uri="{FF2B5EF4-FFF2-40B4-BE49-F238E27FC236}">
                  <a16:creationId xmlns:a16="http://schemas.microsoft.com/office/drawing/2014/main" id="{D0F79952-8047-BA73-65AE-415BFDCFC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50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Ellipse61">
              <a:extLst>
                <a:ext uri="{FF2B5EF4-FFF2-40B4-BE49-F238E27FC236}">
                  <a16:creationId xmlns:a16="http://schemas.microsoft.com/office/drawing/2014/main" id="{F76FE16C-5A3A-E5CB-6E9F-B9432BDB7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5" y="1002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" name="Ellipse60">
              <a:extLst>
                <a:ext uri="{FF2B5EF4-FFF2-40B4-BE49-F238E27FC236}">
                  <a16:creationId xmlns:a16="http://schemas.microsoft.com/office/drawing/2014/main" id="{9755674B-7567-8970-8812-032EB33E4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" name="Ellipse63">
              <a:extLst>
                <a:ext uri="{FF2B5EF4-FFF2-40B4-BE49-F238E27FC236}">
                  <a16:creationId xmlns:a16="http://schemas.microsoft.com/office/drawing/2014/main" id="{C8A0857C-6EA8-09B1-16D9-E0C250E91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5" y="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4" name="Ellipse62">
              <a:extLst>
                <a:ext uri="{FF2B5EF4-FFF2-40B4-BE49-F238E27FC236}">
                  <a16:creationId xmlns:a16="http://schemas.microsoft.com/office/drawing/2014/main" id="{57E7A42A-02DE-FBB5-F169-68FB13E84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50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Ellipse57">
              <a:extLst>
                <a:ext uri="{FF2B5EF4-FFF2-40B4-BE49-F238E27FC236}">
                  <a16:creationId xmlns:a16="http://schemas.microsoft.com/office/drawing/2014/main" id="{08BB3F76-0889-1C6B-EED2-C4FDE2832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1002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Ellipse56">
              <a:extLst>
                <a:ext uri="{FF2B5EF4-FFF2-40B4-BE49-F238E27FC236}">
                  <a16:creationId xmlns:a16="http://schemas.microsoft.com/office/drawing/2014/main" id="{8C63F047-4AE9-BBDE-3A29-C1FE3688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Ellipse59">
              <a:extLst>
                <a:ext uri="{FF2B5EF4-FFF2-40B4-BE49-F238E27FC236}">
                  <a16:creationId xmlns:a16="http://schemas.microsoft.com/office/drawing/2014/main" id="{954E5EFC-A5EE-2FA1-6601-70C340A33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8" name="Ellipse58">
              <a:extLst>
                <a:ext uri="{FF2B5EF4-FFF2-40B4-BE49-F238E27FC236}">
                  <a16:creationId xmlns:a16="http://schemas.microsoft.com/office/drawing/2014/main" id="{9E405A90-982B-E3F2-8937-6D9F2B7D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50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9" name="Ellipse39">
              <a:extLst>
                <a:ext uri="{FF2B5EF4-FFF2-40B4-BE49-F238E27FC236}">
                  <a16:creationId xmlns:a16="http://schemas.microsoft.com/office/drawing/2014/main" id="{DBB1ABF4-1AFB-1F25-E916-DFA70F1A1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10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Ellipse38">
              <a:extLst>
                <a:ext uri="{FF2B5EF4-FFF2-40B4-BE49-F238E27FC236}">
                  <a16:creationId xmlns:a16="http://schemas.microsoft.com/office/drawing/2014/main" id="{CCF29646-0829-DCD6-5550-FBBC9D6F2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1502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1" name="Ellipse41">
              <a:extLst>
                <a:ext uri="{FF2B5EF4-FFF2-40B4-BE49-F238E27FC236}">
                  <a16:creationId xmlns:a16="http://schemas.microsoft.com/office/drawing/2014/main" id="{C517E575-4DBF-6BEC-7FF1-64540B72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0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" name="Ellipse40">
              <a:extLst>
                <a:ext uri="{FF2B5EF4-FFF2-40B4-BE49-F238E27FC236}">
                  <a16:creationId xmlns:a16="http://schemas.microsoft.com/office/drawing/2014/main" id="{78C4F388-A3EA-4F97-2470-DCEB10EF1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50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" name="Ellipse35">
              <a:extLst>
                <a:ext uri="{FF2B5EF4-FFF2-40B4-BE49-F238E27FC236}">
                  <a16:creationId xmlns:a16="http://schemas.microsoft.com/office/drawing/2014/main" id="{ED0F5E83-8812-7E60-2E74-06AE8B904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10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" name="Ellipse34">
              <a:extLst>
                <a:ext uri="{FF2B5EF4-FFF2-40B4-BE49-F238E27FC236}">
                  <a16:creationId xmlns:a16="http://schemas.microsoft.com/office/drawing/2014/main" id="{DAD9270D-5E1A-D646-11E1-0A17642CD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1502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Ellipse37">
              <a:extLst>
                <a:ext uri="{FF2B5EF4-FFF2-40B4-BE49-F238E27FC236}">
                  <a16:creationId xmlns:a16="http://schemas.microsoft.com/office/drawing/2014/main" id="{5A46FFA0-8B02-FE4B-FCD6-6D5029E7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Ellipse36">
              <a:extLst>
                <a:ext uri="{FF2B5EF4-FFF2-40B4-BE49-F238E27FC236}">
                  <a16:creationId xmlns:a16="http://schemas.microsoft.com/office/drawing/2014/main" id="{58DF845F-FE38-10B9-87D8-A935B4035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501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" name="Ellipse47">
              <a:extLst>
                <a:ext uri="{FF2B5EF4-FFF2-40B4-BE49-F238E27FC236}">
                  <a16:creationId xmlns:a16="http://schemas.microsoft.com/office/drawing/2014/main" id="{57E0F2F7-A27B-AA45-11EA-32CD0F749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" y="1002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" name="Ellipse46">
              <a:extLst>
                <a:ext uri="{FF2B5EF4-FFF2-40B4-BE49-F238E27FC236}">
                  <a16:creationId xmlns:a16="http://schemas.microsoft.com/office/drawing/2014/main" id="{908D0357-5441-B808-9128-B7D8771AA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Ellipse49">
              <a:extLst>
                <a:ext uri="{FF2B5EF4-FFF2-40B4-BE49-F238E27FC236}">
                  <a16:creationId xmlns:a16="http://schemas.microsoft.com/office/drawing/2014/main" id="{D9AE260A-44B8-EEF9-FD84-E8C3AC431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" name="Ellipse48">
              <a:extLst>
                <a:ext uri="{FF2B5EF4-FFF2-40B4-BE49-F238E27FC236}">
                  <a16:creationId xmlns:a16="http://schemas.microsoft.com/office/drawing/2014/main" id="{8AB2FAD2-C924-074D-50C0-23DB8FAA4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7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" name="Ellipse43">
              <a:extLst>
                <a:ext uri="{FF2B5EF4-FFF2-40B4-BE49-F238E27FC236}">
                  <a16:creationId xmlns:a16="http://schemas.microsoft.com/office/drawing/2014/main" id="{AD61E99C-F3A1-0CB6-A856-6724196BA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" name="Ellipse42">
              <a:extLst>
                <a:ext uri="{FF2B5EF4-FFF2-40B4-BE49-F238E27FC236}">
                  <a16:creationId xmlns:a16="http://schemas.microsoft.com/office/drawing/2014/main" id="{4D14111D-42FD-0187-B925-6D8F880E9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" name="Ellipse45">
              <a:extLst>
                <a:ext uri="{FF2B5EF4-FFF2-40B4-BE49-F238E27FC236}">
                  <a16:creationId xmlns:a16="http://schemas.microsoft.com/office/drawing/2014/main" id="{799A9AFE-0BDB-3F4E-F450-7EFD0A8A7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4" name="Ellipse44">
              <a:extLst>
                <a:ext uri="{FF2B5EF4-FFF2-40B4-BE49-F238E27FC236}">
                  <a16:creationId xmlns:a16="http://schemas.microsoft.com/office/drawing/2014/main" id="{2A0B42CD-A663-F62A-F238-9853566AF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" name="Ellipse64">
              <a:extLst>
                <a:ext uri="{FF2B5EF4-FFF2-40B4-BE49-F238E27FC236}">
                  <a16:creationId xmlns:a16="http://schemas.microsoft.com/office/drawing/2014/main" id="{9853173A-EF68-CF23-DBE4-549E4BEBC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6" name="Ellipse86">
              <a:extLst>
                <a:ext uri="{FF2B5EF4-FFF2-40B4-BE49-F238E27FC236}">
                  <a16:creationId xmlns:a16="http://schemas.microsoft.com/office/drawing/2014/main" id="{5CB5EFB5-3F7D-BAE5-C93B-FB0CD7C50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6761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7" name="Ellipse85">
              <a:extLst>
                <a:ext uri="{FF2B5EF4-FFF2-40B4-BE49-F238E27FC236}">
                  <a16:creationId xmlns:a16="http://schemas.microsoft.com/office/drawing/2014/main" id="{F8A304EA-EC7F-F002-FE2F-056105E82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8" name="Ellipse88">
              <a:extLst>
                <a:ext uri="{FF2B5EF4-FFF2-40B4-BE49-F238E27FC236}">
                  <a16:creationId xmlns:a16="http://schemas.microsoft.com/office/drawing/2014/main" id="{E3BF58EB-DF6C-93E4-36B1-66E9C5ADB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9" name="Ellipse87">
              <a:extLst>
                <a:ext uri="{FF2B5EF4-FFF2-40B4-BE49-F238E27FC236}">
                  <a16:creationId xmlns:a16="http://schemas.microsoft.com/office/drawing/2014/main" id="{34AEB3B9-21CC-58DE-2643-71DE6AA96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6260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0" name="Ellipse82">
              <a:extLst>
                <a:ext uri="{FF2B5EF4-FFF2-40B4-BE49-F238E27FC236}">
                  <a16:creationId xmlns:a16="http://schemas.microsoft.com/office/drawing/2014/main" id="{02A225B8-E4E0-FBAE-D641-4BBA66B21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1" name="Ellipse81">
              <a:extLst>
                <a:ext uri="{FF2B5EF4-FFF2-40B4-BE49-F238E27FC236}">
                  <a16:creationId xmlns:a16="http://schemas.microsoft.com/office/drawing/2014/main" id="{8265790D-F591-276A-4BFD-15F5B1C26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5258"/>
              <a:ext cx="223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2" name="Ellipse84">
              <a:extLst>
                <a:ext uri="{FF2B5EF4-FFF2-40B4-BE49-F238E27FC236}">
                  <a16:creationId xmlns:a16="http://schemas.microsoft.com/office/drawing/2014/main" id="{660A6930-2AC2-B718-095C-D009346E9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3" name="Ellipse83">
              <a:extLst>
                <a:ext uri="{FF2B5EF4-FFF2-40B4-BE49-F238E27FC236}">
                  <a16:creationId xmlns:a16="http://schemas.microsoft.com/office/drawing/2014/main" id="{3C3D66F1-90EE-EDBA-15C1-53000D44B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" y="6260"/>
              <a:ext cx="223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4" name="Ellipse94">
              <a:extLst>
                <a:ext uri="{FF2B5EF4-FFF2-40B4-BE49-F238E27FC236}">
                  <a16:creationId xmlns:a16="http://schemas.microsoft.com/office/drawing/2014/main" id="{2968140F-4DD0-5C02-FEA7-63D4796BD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6761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5" name="Ellipse93">
              <a:extLst>
                <a:ext uri="{FF2B5EF4-FFF2-40B4-BE49-F238E27FC236}">
                  <a16:creationId xmlns:a16="http://schemas.microsoft.com/office/drawing/2014/main" id="{7CC08867-124A-F6A9-77B4-35CA64427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" y="5258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6" name="Ellipse96">
              <a:extLst>
                <a:ext uri="{FF2B5EF4-FFF2-40B4-BE49-F238E27FC236}">
                  <a16:creationId xmlns:a16="http://schemas.microsoft.com/office/drawing/2014/main" id="{529CFA8D-24BC-EF1F-8E88-86D7857FA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5759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7" name="Ellipse95">
              <a:extLst>
                <a:ext uri="{FF2B5EF4-FFF2-40B4-BE49-F238E27FC236}">
                  <a16:creationId xmlns:a16="http://schemas.microsoft.com/office/drawing/2014/main" id="{1EBB3E3B-56E6-7687-C3E1-D00258954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8" name="Ellipse90">
              <a:extLst>
                <a:ext uri="{FF2B5EF4-FFF2-40B4-BE49-F238E27FC236}">
                  <a16:creationId xmlns:a16="http://schemas.microsoft.com/office/drawing/2014/main" id="{71CEDF44-0973-105A-B105-665DE4ED6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9" name="Ellipse89">
              <a:extLst>
                <a:ext uri="{FF2B5EF4-FFF2-40B4-BE49-F238E27FC236}">
                  <a16:creationId xmlns:a16="http://schemas.microsoft.com/office/drawing/2014/main" id="{76A046C1-1D52-0820-406C-83A212769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0" name="Ellipse92">
              <a:extLst>
                <a:ext uri="{FF2B5EF4-FFF2-40B4-BE49-F238E27FC236}">
                  <a16:creationId xmlns:a16="http://schemas.microsoft.com/office/drawing/2014/main" id="{B0384496-120A-A6AD-32E2-4E8AD92F9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1" name="Ellipse91">
              <a:extLst>
                <a:ext uri="{FF2B5EF4-FFF2-40B4-BE49-F238E27FC236}">
                  <a16:creationId xmlns:a16="http://schemas.microsoft.com/office/drawing/2014/main" id="{A757FE5C-0B4D-3D18-3A28-7EF0751B4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4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2" name="Ellipse70">
              <a:extLst>
                <a:ext uri="{FF2B5EF4-FFF2-40B4-BE49-F238E27FC236}">
                  <a16:creationId xmlns:a16="http://schemas.microsoft.com/office/drawing/2014/main" id="{06E4D3C5-CEF6-FAA2-59F4-FA4E3E820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3" name="Ellipse69">
              <a:extLst>
                <a:ext uri="{FF2B5EF4-FFF2-40B4-BE49-F238E27FC236}">
                  <a16:creationId xmlns:a16="http://schemas.microsoft.com/office/drawing/2014/main" id="{ECEB1812-EA9D-E4B2-3537-0B69A4CCB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4" y="5258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4" name="Ellipse72">
              <a:extLst>
                <a:ext uri="{FF2B5EF4-FFF2-40B4-BE49-F238E27FC236}">
                  <a16:creationId xmlns:a16="http://schemas.microsoft.com/office/drawing/2014/main" id="{799A78B5-7802-94AD-B8E5-D82DD03C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" y="5759"/>
              <a:ext cx="224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5" name="Ellipse71">
              <a:extLst>
                <a:ext uri="{FF2B5EF4-FFF2-40B4-BE49-F238E27FC236}">
                  <a16:creationId xmlns:a16="http://schemas.microsoft.com/office/drawing/2014/main" id="{510112DE-0E16-5B9C-26A0-A34EEF75F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7" y="6260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6" name="Ellipse66">
              <a:extLst>
                <a:ext uri="{FF2B5EF4-FFF2-40B4-BE49-F238E27FC236}">
                  <a16:creationId xmlns:a16="http://schemas.microsoft.com/office/drawing/2014/main" id="{41847AE8-0FC8-6545-8F34-81C27A927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7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7" name="Ellipse65">
              <a:extLst>
                <a:ext uri="{FF2B5EF4-FFF2-40B4-BE49-F238E27FC236}">
                  <a16:creationId xmlns:a16="http://schemas.microsoft.com/office/drawing/2014/main" id="{72B4BCC8-B773-5639-7351-1AC8A3300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7" y="5258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8" name="Ellipse68">
              <a:extLst>
                <a:ext uri="{FF2B5EF4-FFF2-40B4-BE49-F238E27FC236}">
                  <a16:creationId xmlns:a16="http://schemas.microsoft.com/office/drawing/2014/main" id="{DC60E421-E6C7-2353-018A-14364D74A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7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9" name="Ellipse67">
              <a:extLst>
                <a:ext uri="{FF2B5EF4-FFF2-40B4-BE49-F238E27FC236}">
                  <a16:creationId xmlns:a16="http://schemas.microsoft.com/office/drawing/2014/main" id="{2F635F54-BF2F-F3EB-EFF1-A8ADFB381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0" y="6260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0" name="Ellipse78">
              <a:extLst>
                <a:ext uri="{FF2B5EF4-FFF2-40B4-BE49-F238E27FC236}">
                  <a16:creationId xmlns:a16="http://schemas.microsoft.com/office/drawing/2014/main" id="{26EB9DD3-6BDE-59E8-33F3-19118780C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1" name="Ellipse77">
              <a:extLst>
                <a:ext uri="{FF2B5EF4-FFF2-40B4-BE49-F238E27FC236}">
                  <a16:creationId xmlns:a16="http://schemas.microsoft.com/office/drawing/2014/main" id="{380F2153-7BD8-A3CF-D2AC-A72B5C79C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0" y="5258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2" name="Ellipse80">
              <a:extLst>
                <a:ext uri="{FF2B5EF4-FFF2-40B4-BE49-F238E27FC236}">
                  <a16:creationId xmlns:a16="http://schemas.microsoft.com/office/drawing/2014/main" id="{A2E82DD0-5A59-5E01-9FDF-D7E5EAA0E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3" name="Ellipse79">
              <a:extLst>
                <a:ext uri="{FF2B5EF4-FFF2-40B4-BE49-F238E27FC236}">
                  <a16:creationId xmlns:a16="http://schemas.microsoft.com/office/drawing/2014/main" id="{4731D890-BF5A-2F38-61BF-22083FEA7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4" name="Ellipse74">
              <a:extLst>
                <a:ext uri="{FF2B5EF4-FFF2-40B4-BE49-F238E27FC236}">
                  <a16:creationId xmlns:a16="http://schemas.microsoft.com/office/drawing/2014/main" id="{9B9169BB-1F40-9C17-CB2D-68A94B9C7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" y="6761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5" name="Ellipse73">
              <a:extLst>
                <a:ext uri="{FF2B5EF4-FFF2-40B4-BE49-F238E27FC236}">
                  <a16:creationId xmlns:a16="http://schemas.microsoft.com/office/drawing/2014/main" id="{14E5919C-40CE-0D9D-DA96-39BE63FA2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6" name="Ellipse76">
              <a:extLst>
                <a:ext uri="{FF2B5EF4-FFF2-40B4-BE49-F238E27FC236}">
                  <a16:creationId xmlns:a16="http://schemas.microsoft.com/office/drawing/2014/main" id="{3CAB0482-1CE7-ED47-3104-C2F894F5B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" y="5759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7" name="Ellipse75">
              <a:extLst>
                <a:ext uri="{FF2B5EF4-FFF2-40B4-BE49-F238E27FC236}">
                  <a16:creationId xmlns:a16="http://schemas.microsoft.com/office/drawing/2014/main" id="{5049960D-DC64-3DCC-54B1-C60870FC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8" name="Ellipse22">
              <a:extLst>
                <a:ext uri="{FF2B5EF4-FFF2-40B4-BE49-F238E27FC236}">
                  <a16:creationId xmlns:a16="http://schemas.microsoft.com/office/drawing/2014/main" id="{5A39E7BF-88F5-B06A-26F8-27F5AAB82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9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9" name="Ellipse21">
              <a:extLst>
                <a:ext uri="{FF2B5EF4-FFF2-40B4-BE49-F238E27FC236}">
                  <a16:creationId xmlns:a16="http://schemas.microsoft.com/office/drawing/2014/main" id="{9AE91DA2-3B01-D91F-1FE0-4D9CDEBE8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0" name="Ellipse24">
              <a:extLst>
                <a:ext uri="{FF2B5EF4-FFF2-40B4-BE49-F238E27FC236}">
                  <a16:creationId xmlns:a16="http://schemas.microsoft.com/office/drawing/2014/main" id="{18FBE351-041B-5836-190D-B07CF2090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9" y="5759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1" name="Ellipse23">
              <a:extLst>
                <a:ext uri="{FF2B5EF4-FFF2-40B4-BE49-F238E27FC236}">
                  <a16:creationId xmlns:a16="http://schemas.microsoft.com/office/drawing/2014/main" id="{7FCD3399-8ACD-E6D3-2E15-BB79390F4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2" y="626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2" name="Ellipse18">
              <a:extLst>
                <a:ext uri="{FF2B5EF4-FFF2-40B4-BE49-F238E27FC236}">
                  <a16:creationId xmlns:a16="http://schemas.microsoft.com/office/drawing/2014/main" id="{F86B8E13-6547-726C-69C5-CB2167663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3" name="Ellipse17">
              <a:extLst>
                <a:ext uri="{FF2B5EF4-FFF2-40B4-BE49-F238E27FC236}">
                  <a16:creationId xmlns:a16="http://schemas.microsoft.com/office/drawing/2014/main" id="{62967C8E-3B51-FA10-C5E7-A3D75F873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2" y="5258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4" name="Ellipse20">
              <a:extLst>
                <a:ext uri="{FF2B5EF4-FFF2-40B4-BE49-F238E27FC236}">
                  <a16:creationId xmlns:a16="http://schemas.microsoft.com/office/drawing/2014/main" id="{65ECD264-38A7-2468-95E0-0D328EB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5" name="Ellipse19">
              <a:extLst>
                <a:ext uri="{FF2B5EF4-FFF2-40B4-BE49-F238E27FC236}">
                  <a16:creationId xmlns:a16="http://schemas.microsoft.com/office/drawing/2014/main" id="{2A5E857D-EEEC-D1C0-CA1F-41F3D390A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5" y="626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6" name="Ellipse30">
              <a:extLst>
                <a:ext uri="{FF2B5EF4-FFF2-40B4-BE49-F238E27FC236}">
                  <a16:creationId xmlns:a16="http://schemas.microsoft.com/office/drawing/2014/main" id="{62CDAA42-F1F3-40CF-3BEE-33550CD5F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5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7" name="Ellipse29">
              <a:extLst>
                <a:ext uri="{FF2B5EF4-FFF2-40B4-BE49-F238E27FC236}">
                  <a16:creationId xmlns:a16="http://schemas.microsoft.com/office/drawing/2014/main" id="{5F5BCBFF-5544-255C-21BB-D3E11CDBC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80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8" name="Ellipse32">
              <a:extLst>
                <a:ext uri="{FF2B5EF4-FFF2-40B4-BE49-F238E27FC236}">
                  <a16:creationId xmlns:a16="http://schemas.microsoft.com/office/drawing/2014/main" id="{FB6A6B3E-22E3-9C29-6DC9-0E4F2AF8D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8513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9" name="Ellipse31">
              <a:extLst>
                <a:ext uri="{FF2B5EF4-FFF2-40B4-BE49-F238E27FC236}">
                  <a16:creationId xmlns:a16="http://schemas.microsoft.com/office/drawing/2014/main" id="{90A401F8-346A-CDD9-D21B-DAB9F8121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9014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0" name="Ellipse26">
              <a:extLst>
                <a:ext uri="{FF2B5EF4-FFF2-40B4-BE49-F238E27FC236}">
                  <a16:creationId xmlns:a16="http://schemas.microsoft.com/office/drawing/2014/main" id="{60F77272-EE74-016A-BC1B-B125EB682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1" name="Ellipse25">
              <a:extLst>
                <a:ext uri="{FF2B5EF4-FFF2-40B4-BE49-F238E27FC236}">
                  <a16:creationId xmlns:a16="http://schemas.microsoft.com/office/drawing/2014/main" id="{6A99A3D4-E5AC-1231-40AD-ADB629AF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80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2" name="Ellipse28">
              <a:extLst>
                <a:ext uri="{FF2B5EF4-FFF2-40B4-BE49-F238E27FC236}">
                  <a16:creationId xmlns:a16="http://schemas.microsoft.com/office/drawing/2014/main" id="{C5893EC0-FA9C-6BB3-5093-EADA47CDC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85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3" name="Ellipse27">
              <a:extLst>
                <a:ext uri="{FF2B5EF4-FFF2-40B4-BE49-F238E27FC236}">
                  <a16:creationId xmlns:a16="http://schemas.microsoft.com/office/drawing/2014/main" id="{A630B199-87F7-14E7-D3A2-3E6F462AF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9014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4" name="Ellipse6">
              <a:extLst>
                <a:ext uri="{FF2B5EF4-FFF2-40B4-BE49-F238E27FC236}">
                  <a16:creationId xmlns:a16="http://schemas.microsoft.com/office/drawing/2014/main" id="{6B8C8F01-870C-088B-BF3A-0BF73E9B0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5" name="Ellipse5">
              <a:extLst>
                <a:ext uri="{FF2B5EF4-FFF2-40B4-BE49-F238E27FC236}">
                  <a16:creationId xmlns:a16="http://schemas.microsoft.com/office/drawing/2014/main" id="{9F860508-B60B-F1C4-C1B2-BECD5C2F4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8013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6" name="Ellipse8">
              <a:extLst>
                <a:ext uri="{FF2B5EF4-FFF2-40B4-BE49-F238E27FC236}">
                  <a16:creationId xmlns:a16="http://schemas.microsoft.com/office/drawing/2014/main" id="{49487C4E-AD81-73D6-B5B9-0C29F806C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85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7" name="Ellipse7">
              <a:extLst>
                <a:ext uri="{FF2B5EF4-FFF2-40B4-BE49-F238E27FC236}">
                  <a16:creationId xmlns:a16="http://schemas.microsoft.com/office/drawing/2014/main" id="{8DCA6CBD-EFB5-A61D-1442-C32590AA0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9014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8" name="Ellipse2">
              <a:extLst>
                <a:ext uri="{FF2B5EF4-FFF2-40B4-BE49-F238E27FC236}">
                  <a16:creationId xmlns:a16="http://schemas.microsoft.com/office/drawing/2014/main" id="{DB19B345-5F2A-42D5-FCF5-1EE91918E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9" name="Ellipse1">
              <a:extLst>
                <a:ext uri="{FF2B5EF4-FFF2-40B4-BE49-F238E27FC236}">
                  <a16:creationId xmlns:a16="http://schemas.microsoft.com/office/drawing/2014/main" id="{C085D34E-46B9-88A0-A50B-D57605CFB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8013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0" name="Ellipse4">
              <a:extLst>
                <a:ext uri="{FF2B5EF4-FFF2-40B4-BE49-F238E27FC236}">
                  <a16:creationId xmlns:a16="http://schemas.microsoft.com/office/drawing/2014/main" id="{0F3CDA85-0766-B5DB-E27C-7EF546CCF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" y="85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1" name="Ellipse3">
              <a:extLst>
                <a:ext uri="{FF2B5EF4-FFF2-40B4-BE49-F238E27FC236}">
                  <a16:creationId xmlns:a16="http://schemas.microsoft.com/office/drawing/2014/main" id="{7390CA58-3405-99A5-415F-4B9CB603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" y="9014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2" name="Ellipse14">
              <a:extLst>
                <a:ext uri="{FF2B5EF4-FFF2-40B4-BE49-F238E27FC236}">
                  <a16:creationId xmlns:a16="http://schemas.microsoft.com/office/drawing/2014/main" id="{1D3FC558-8554-184F-8F97-A24CE7FB5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" y="9515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3" name="Ellipse13">
              <a:extLst>
                <a:ext uri="{FF2B5EF4-FFF2-40B4-BE49-F238E27FC236}">
                  <a16:creationId xmlns:a16="http://schemas.microsoft.com/office/drawing/2014/main" id="{EA8E8A15-789D-AD79-5F4D-142AAC761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" y="8013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4" name="Ellipse16">
              <a:extLst>
                <a:ext uri="{FF2B5EF4-FFF2-40B4-BE49-F238E27FC236}">
                  <a16:creationId xmlns:a16="http://schemas.microsoft.com/office/drawing/2014/main" id="{0AA0844E-C530-E8E7-F09F-4A0757557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" y="8513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5" name="Ellipse15">
              <a:extLst>
                <a:ext uri="{FF2B5EF4-FFF2-40B4-BE49-F238E27FC236}">
                  <a16:creationId xmlns:a16="http://schemas.microsoft.com/office/drawing/2014/main" id="{EB011541-B504-38CC-345D-EC39873EA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2" y="9014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6" name="Ellipse10">
              <a:extLst>
                <a:ext uri="{FF2B5EF4-FFF2-40B4-BE49-F238E27FC236}">
                  <a16:creationId xmlns:a16="http://schemas.microsoft.com/office/drawing/2014/main" id="{7ADCC3C0-928F-7306-DFF6-AFEEE4125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5" y="9515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7" name="Ellipse9">
              <a:extLst>
                <a:ext uri="{FF2B5EF4-FFF2-40B4-BE49-F238E27FC236}">
                  <a16:creationId xmlns:a16="http://schemas.microsoft.com/office/drawing/2014/main" id="{E10B23E4-2670-13D4-46FC-4037D44FF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2" y="80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8" name="Ellipse12">
              <a:extLst>
                <a:ext uri="{FF2B5EF4-FFF2-40B4-BE49-F238E27FC236}">
                  <a16:creationId xmlns:a16="http://schemas.microsoft.com/office/drawing/2014/main" id="{7F447919-F558-9F56-27E1-919863709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5" y="8513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9" name="Ellipse11">
              <a:extLst>
                <a:ext uri="{FF2B5EF4-FFF2-40B4-BE49-F238E27FC236}">
                  <a16:creationId xmlns:a16="http://schemas.microsoft.com/office/drawing/2014/main" id="{6B57A175-E517-C5E3-DCD6-A90D68B3D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5" y="9014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0" name="Ellipse33">
              <a:extLst>
                <a:ext uri="{FF2B5EF4-FFF2-40B4-BE49-F238E27FC236}">
                  <a16:creationId xmlns:a16="http://schemas.microsoft.com/office/drawing/2014/main" id="{156AF84A-E7A8-35D4-DE82-E799EB47F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1" name="Line18">
              <a:extLst>
                <a:ext uri="{FF2B5EF4-FFF2-40B4-BE49-F238E27FC236}">
                  <a16:creationId xmlns:a16="http://schemas.microsoft.com/office/drawing/2014/main" id="{4722C30E-EF3F-BCEE-F6C9-69C031BA8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1" y="2238"/>
              <a:ext cx="803" cy="2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2" name="Line17">
              <a:extLst>
                <a:ext uri="{FF2B5EF4-FFF2-40B4-BE49-F238E27FC236}">
                  <a16:creationId xmlns:a16="http://schemas.microsoft.com/office/drawing/2014/main" id="{AC24067B-1BBB-6199-33B0-50F5268DB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24" y="2238"/>
              <a:ext cx="819" cy="2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3" name="Line20">
              <a:extLst>
                <a:ext uri="{FF2B5EF4-FFF2-40B4-BE49-F238E27FC236}">
                  <a16:creationId xmlns:a16="http://schemas.microsoft.com/office/drawing/2014/main" id="{6A820491-9AE7-C8BE-DD43-5EF0D6DF0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78" y="2488"/>
              <a:ext cx="385" cy="50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4" name="Line19">
              <a:extLst>
                <a:ext uri="{FF2B5EF4-FFF2-40B4-BE49-F238E27FC236}">
                  <a16:creationId xmlns:a16="http://schemas.microsoft.com/office/drawing/2014/main" id="{FDD0A653-B985-9EB7-1B7A-58F43F1DC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5" y="6761"/>
              <a:ext cx="0" cy="0"/>
            </a:xfrm>
            <a:prstGeom prst="line">
              <a:avLst/>
            </a:prstGeom>
            <a:noFill/>
            <a:ln w="28575">
              <a:solidFill>
                <a:srgbClr val="BBE0E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5" name="Line14">
              <a:extLst>
                <a:ext uri="{FF2B5EF4-FFF2-40B4-BE49-F238E27FC236}">
                  <a16:creationId xmlns:a16="http://schemas.microsoft.com/office/drawing/2014/main" id="{6CE10F1A-2D72-1D35-EBC8-85F44BE2B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7011"/>
              <a:ext cx="686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6" name="Line13">
              <a:extLst>
                <a:ext uri="{FF2B5EF4-FFF2-40B4-BE49-F238E27FC236}">
                  <a16:creationId xmlns:a16="http://schemas.microsoft.com/office/drawing/2014/main" id="{180FE9B4-8DE1-7DA1-644A-FECBC1A84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8" y="6244"/>
              <a:ext cx="686" cy="51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7" name="Line16">
              <a:extLst>
                <a:ext uri="{FF2B5EF4-FFF2-40B4-BE49-F238E27FC236}">
                  <a16:creationId xmlns:a16="http://schemas.microsoft.com/office/drawing/2014/main" id="{79115884-FDF3-192E-41B7-F831533A5D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61" y="5743"/>
              <a:ext cx="546" cy="116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8" name="Line15">
              <a:extLst>
                <a:ext uri="{FF2B5EF4-FFF2-40B4-BE49-F238E27FC236}">
                  <a16:creationId xmlns:a16="http://schemas.microsoft.com/office/drawing/2014/main" id="{7D36202E-3364-2B1B-1C5F-785CF0125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" y="5509"/>
              <a:ext cx="531" cy="34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9" name="Line26">
              <a:extLst>
                <a:ext uri="{FF2B5EF4-FFF2-40B4-BE49-F238E27FC236}">
                  <a16:creationId xmlns:a16="http://schemas.microsoft.com/office/drawing/2014/main" id="{41E5F1A0-AD24-87BF-0B87-2495D8CCB0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1" y="5743"/>
              <a:ext cx="225" cy="101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0" name="Line25">
              <a:extLst>
                <a:ext uri="{FF2B5EF4-FFF2-40B4-BE49-F238E27FC236}">
                  <a16:creationId xmlns:a16="http://schemas.microsoft.com/office/drawing/2014/main" id="{AE55F0DB-D152-920F-680A-6444ADD02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1" y="8247"/>
              <a:ext cx="458" cy="51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1" name="Line28">
              <a:extLst>
                <a:ext uri="{FF2B5EF4-FFF2-40B4-BE49-F238E27FC236}">
                  <a16:creationId xmlns:a16="http://schemas.microsoft.com/office/drawing/2014/main" id="{F810CB6A-41D7-2096-5983-0686A8B66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1" y="8513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2" name="Line27">
              <a:extLst>
                <a:ext uri="{FF2B5EF4-FFF2-40B4-BE49-F238E27FC236}">
                  <a16:creationId xmlns:a16="http://schemas.microsoft.com/office/drawing/2014/main" id="{9193B7FF-760E-BFC8-EBF1-19913FD44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7" y="8263"/>
              <a:ext cx="687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3" name="Line22">
              <a:extLst>
                <a:ext uri="{FF2B5EF4-FFF2-40B4-BE49-F238E27FC236}">
                  <a16:creationId xmlns:a16="http://schemas.microsoft.com/office/drawing/2014/main" id="{DAFA99E4-09F5-84CE-6050-CB3EFE112B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79" y="8372"/>
              <a:ext cx="824" cy="90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4" name="Line21">
              <a:extLst>
                <a:ext uri="{FF2B5EF4-FFF2-40B4-BE49-F238E27FC236}">
                  <a16:creationId xmlns:a16="http://schemas.microsoft.com/office/drawing/2014/main" id="{252145F2-0284-5E67-3B18-9C610168B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7" y="8513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5" name="Line24">
              <a:extLst>
                <a:ext uri="{FF2B5EF4-FFF2-40B4-BE49-F238E27FC236}">
                  <a16:creationId xmlns:a16="http://schemas.microsoft.com/office/drawing/2014/main" id="{CCB7984B-7521-B816-7E52-CAE0E35430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1" y="8764"/>
              <a:ext cx="565" cy="34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6" name="Line23">
              <a:extLst>
                <a:ext uri="{FF2B5EF4-FFF2-40B4-BE49-F238E27FC236}">
                  <a16:creationId xmlns:a16="http://schemas.microsoft.com/office/drawing/2014/main" id="{400761A8-AB6D-70A9-6FB7-4953E21B67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75" y="235"/>
              <a:ext cx="688" cy="767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7" name="Line6">
              <a:extLst>
                <a:ext uri="{FF2B5EF4-FFF2-40B4-BE49-F238E27FC236}">
                  <a16:creationId xmlns:a16="http://schemas.microsoft.com/office/drawing/2014/main" id="{8D09BBE4-985F-B540-5A12-04E05EE15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5" y="1252"/>
              <a:ext cx="1614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8" name="Line5">
              <a:extLst>
                <a:ext uri="{FF2B5EF4-FFF2-40B4-BE49-F238E27FC236}">
                  <a16:creationId xmlns:a16="http://schemas.microsoft.com/office/drawing/2014/main" id="{BD0F29A1-E887-D937-14FE-DA7A259611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96" y="235"/>
              <a:ext cx="701" cy="767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Line8">
              <a:extLst>
                <a:ext uri="{FF2B5EF4-FFF2-40B4-BE49-F238E27FC236}">
                  <a16:creationId xmlns:a16="http://schemas.microsoft.com/office/drawing/2014/main" id="{CFE4C3A2-C766-1857-5CD1-D11FA0C7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80" y="5493"/>
              <a:ext cx="455" cy="51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0" name="Line7">
              <a:extLst>
                <a:ext uri="{FF2B5EF4-FFF2-40B4-BE49-F238E27FC236}">
                  <a16:creationId xmlns:a16="http://schemas.microsoft.com/office/drawing/2014/main" id="{57051BCC-D4CB-9475-5177-A74004FEC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" y="5759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1" name="Line2">
              <a:extLst>
                <a:ext uri="{FF2B5EF4-FFF2-40B4-BE49-F238E27FC236}">
                  <a16:creationId xmlns:a16="http://schemas.microsoft.com/office/drawing/2014/main" id="{E2B0D771-3BB3-665A-C2E9-EFE5AF86D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0" y="6009"/>
              <a:ext cx="531" cy="29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2" name="Line1">
              <a:extLst>
                <a:ext uri="{FF2B5EF4-FFF2-40B4-BE49-F238E27FC236}">
                  <a16:creationId xmlns:a16="http://schemas.microsoft.com/office/drawing/2014/main" id="{E8307F0E-2B0A-87E4-812B-016F3CD6C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6" y="5509"/>
              <a:ext cx="455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3" name="Line4">
              <a:extLst>
                <a:ext uri="{FF2B5EF4-FFF2-40B4-BE49-F238E27FC236}">
                  <a16:creationId xmlns:a16="http://schemas.microsoft.com/office/drawing/2014/main" id="{6A1D24C0-F64A-6E69-A65D-679149990D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6" y="6510"/>
              <a:ext cx="455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4" name="Line3">
              <a:extLst>
                <a:ext uri="{FF2B5EF4-FFF2-40B4-BE49-F238E27FC236}">
                  <a16:creationId xmlns:a16="http://schemas.microsoft.com/office/drawing/2014/main" id="{FA64E36F-BD3E-9F80-819B-A7F4353F5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4" y="6260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5" name="Line11">
              <a:extLst>
                <a:ext uri="{FF2B5EF4-FFF2-40B4-BE49-F238E27FC236}">
                  <a16:creationId xmlns:a16="http://schemas.microsoft.com/office/drawing/2014/main" id="{BACDEFFE-43A9-7C90-0782-CEC65A92E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9" y="6009"/>
              <a:ext cx="22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6" name="Textbox3">
              <a:extLst>
                <a:ext uri="{FF2B5EF4-FFF2-40B4-BE49-F238E27FC236}">
                  <a16:creationId xmlns:a16="http://schemas.microsoft.com/office/drawing/2014/main" id="{DD178031-AD07-D85A-02D3-1792176DD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11"/>
              <a:ext cx="2435" cy="1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/>
            <a:lstStyle>
              <a:lvl1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5pPr>
              <a:lvl6pPr marL="25146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6pPr>
              <a:lvl7pPr marL="29718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7pPr>
              <a:lvl8pPr marL="34290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8pPr>
              <a:lvl9pPr marL="38862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Times New Roman" panose="02020603050405020304" pitchFamily="18" charset="0"/>
                <a:buNone/>
              </a:pPr>
              <a:r>
                <a:rPr lang="en-US" altLang="en-US" sz="1600" dirty="0">
                  <a:solidFill>
                    <a:srgbClr val="000000"/>
                  </a:solidFill>
                  <a:latin typeface="Helvetica" pitchFamily="2" charset="0"/>
                  <a:cs typeface="Calibri Light" panose="020F0302020204030204" pitchFamily="34" charset="0"/>
                </a:rPr>
                <a:t>Hippocampus:</a:t>
              </a:r>
            </a:p>
          </p:txBody>
        </p:sp>
        <p:sp>
          <p:nvSpPr>
            <p:cNvPr id="127" name="Textbox4">
              <a:extLst>
                <a:ext uri="{FF2B5EF4-FFF2-40B4-BE49-F238E27FC236}">
                  <a16:creationId xmlns:a16="http://schemas.microsoft.com/office/drawing/2014/main" id="{B2A485C8-63FC-77FA-17BC-64787B362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" y="7094"/>
              <a:ext cx="1912" cy="1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/>
            <a:lstStyle>
              <a:lvl1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5pPr>
              <a:lvl6pPr marL="25146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6pPr>
              <a:lvl7pPr marL="29718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7pPr>
              <a:lvl8pPr marL="34290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8pPr>
              <a:lvl9pPr marL="38862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Times New Roman" panose="02020603050405020304" pitchFamily="18" charset="0"/>
                <a:buNone/>
              </a:pPr>
              <a:r>
                <a:rPr lang="en-US" altLang="en-US" sz="1600" dirty="0">
                  <a:solidFill>
                    <a:srgbClr val="000000"/>
                  </a:solidFill>
                  <a:latin typeface="Helvetica" pitchFamily="2" charset="0"/>
                  <a:cs typeface="Calibri Light" panose="020F0302020204030204" pitchFamily="34" charset="0"/>
                </a:rPr>
                <a:t>Neocortex:</a:t>
              </a:r>
            </a:p>
          </p:txBody>
        </p:sp>
        <p:sp>
          <p:nvSpPr>
            <p:cNvPr id="128" name="Line12">
              <a:extLst>
                <a:ext uri="{FF2B5EF4-FFF2-40B4-BE49-F238E27FC236}">
                  <a16:creationId xmlns:a16="http://schemas.microsoft.com/office/drawing/2014/main" id="{9150D674-9AE3-8092-A097-6A4C24B6A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6" y="7512"/>
              <a:ext cx="620" cy="73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9" name="Line10">
              <a:extLst>
                <a:ext uri="{FF2B5EF4-FFF2-40B4-BE49-F238E27FC236}">
                  <a16:creationId xmlns:a16="http://schemas.microsoft.com/office/drawing/2014/main" id="{917117B7-DE4E-B3E9-D738-67E171668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3" y="6260"/>
              <a:ext cx="1750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0" name="Line9">
              <a:extLst>
                <a:ext uri="{FF2B5EF4-FFF2-40B4-BE49-F238E27FC236}">
                  <a16:creationId xmlns:a16="http://schemas.microsoft.com/office/drawing/2014/main" id="{DD96325F-B0E0-5A27-0A2B-1D78E8FBC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3" y="7496"/>
              <a:ext cx="369" cy="101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31" name="Textbox5">
            <a:extLst>
              <a:ext uri="{FF2B5EF4-FFF2-40B4-BE49-F238E27FC236}">
                <a16:creationId xmlns:a16="http://schemas.microsoft.com/office/drawing/2014/main" id="{8B52628C-168C-2305-F01A-A1CB42412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1091" y="6491941"/>
            <a:ext cx="8907462" cy="310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>
            <a:lvl1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r">
              <a:buFont typeface="Times New Roman" panose="02020603050405020304" pitchFamily="18" charset="0"/>
              <a:buNone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Calibri Light" panose="020F0302020204030204" pitchFamily="34" charset="0"/>
              </a:rPr>
              <a:t>Marr (1971); </a:t>
            </a:r>
            <a:r>
              <a:rPr lang="en-US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Calibri Light" panose="020F0302020204030204" pitchFamily="34" charset="0"/>
              </a:rPr>
              <a:t>Willshaw</a:t>
            </a: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Calibri Light" panose="020F0302020204030204" pitchFamily="34" charset="0"/>
              </a:rPr>
              <a:t> and Buckingham (1990); Alvarez and Squire (1994); McClelland et al. (1995)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A2DD1A1-E1E6-006B-20AB-6E88EFE67153}"/>
              </a:ext>
            </a:extLst>
          </p:cNvPr>
          <p:cNvSpPr txBox="1"/>
          <p:nvPr/>
        </p:nvSpPr>
        <p:spPr>
          <a:xfrm>
            <a:off x="40341" y="4363214"/>
            <a:ext cx="81291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Hippocampal recurrent collaterals for rapid (‘one-shot’) associative learning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Slow learning in neocortex, trained by hippocampus</a:t>
            </a:r>
          </a:p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Issues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Transfer vs training?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Timescale? One night or twenty years → graded retrograde amnesia?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Generalisation / abstraction of meaning: episodic → semantic memory?</a:t>
            </a:r>
          </a:p>
          <a:p>
            <a:pPr algn="l"/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algn="l"/>
            <a:endParaRPr lang="en-GB" dirty="0" err="1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BF51-BF5C-93CD-64A0-D58CBF3C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 so far: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FEA1-2BB4-D0FF-4216-4875AFD211D1}"/>
              </a:ext>
            </a:extLst>
          </p:cNvPr>
          <p:cNvSpPr txBox="1"/>
          <p:nvPr/>
        </p:nvSpPr>
        <p:spPr>
          <a:xfrm>
            <a:off x="2687783" y="2916888"/>
            <a:ext cx="7245927" cy="3046988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Hippocampus is an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integration centre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, receive input from many sensory brain regions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It is important for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declarative memory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Without the hippocampus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new memories cannot be formed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, old memories are preserved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Hippocampus therefore rapidly encodes new memories and slowly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consolidates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them into neocortex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B3A112-E7F1-6356-19C4-33F8B17DDA27}"/>
              </a:ext>
            </a:extLst>
          </p:cNvPr>
          <p:cNvGrpSpPr/>
          <p:nvPr/>
        </p:nvGrpSpPr>
        <p:grpSpPr>
          <a:xfrm>
            <a:off x="4407636" y="1142209"/>
            <a:ext cx="3132341" cy="1484025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0E4B0CB-C409-F3BE-C16C-4B543538E7C1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0CEE3E5-DBF1-4DA4-57D8-0AE7B61DBD44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43AF8E5-D7D8-6D91-DDD2-E4778C396098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842DD6B-E3CD-1BB3-B49C-53B7DF05DDEA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C57C42E-8872-928E-F1A3-17038AB48173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AB26AA-03C2-BD75-A8AE-4D1699935C35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80EE2F4-C647-CC86-9ED5-EA4843099AED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2DDF1B5-A0B9-0772-E68A-D17B05F60C31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1D7ED69-7B47-073D-933E-E96AC088D1CA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D53D736-1944-7CCF-D9E1-C793C61218D3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1C19661-8901-CD5E-15EE-F89167825FB4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D555A43-4E58-586D-6460-7906FA00605F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D070280-3707-4BAC-4589-14C3CC49383A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1761444-6993-E1DF-B182-7F0BCB7B53E2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AAAF2FB-8766-2767-8775-0C63E183B638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9CC6EA-6C5D-E6DD-7C38-3D9F70B44EAC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A2C8F03-446E-0450-313B-DEF48B412F56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1D4FA75-BA46-D68F-BD52-E0EF7957634C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6976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5D0F84D9-FE72-0798-C30E-02850245F6E1}"/>
              </a:ext>
            </a:extLst>
          </p:cNvPr>
          <p:cNvSpPr/>
          <p:nvPr/>
        </p:nvSpPr>
        <p:spPr>
          <a:xfrm>
            <a:off x="6769599" y="1754876"/>
            <a:ext cx="2413416" cy="2278505"/>
          </a:xfrm>
          <a:prstGeom prst="ellipse">
            <a:avLst/>
          </a:prstGeom>
          <a:solidFill>
            <a:srgbClr val="80C5C7">
              <a:alpha val="49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6216-BE13-6C2C-890F-5DDE3189C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5498"/>
            <a:ext cx="12170924" cy="841107"/>
          </a:xfrm>
        </p:spPr>
        <p:txBody>
          <a:bodyPr/>
          <a:lstStyle/>
          <a:p>
            <a:r>
              <a:rPr lang="en-GB" dirty="0"/>
              <a:t>How do networks of neurons store memories?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CF969-74B1-7029-365C-54D3BED77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7636"/>
            <a:ext cx="8279704" cy="578732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take memory for granted….what would it even mean for a network to “remember”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Content addressable memory: </a:t>
            </a:r>
          </a:p>
          <a:p>
            <a:pPr lvl="1"/>
            <a:r>
              <a:rPr lang="en-GB" dirty="0"/>
              <a:t>Give a partial memory → Complete the memory</a:t>
            </a:r>
          </a:p>
          <a:p>
            <a:pPr lvl="1"/>
            <a:r>
              <a:rPr lang="en-GB" dirty="0"/>
              <a:t>e.g. Recalling memories, pattern completion, search engines</a:t>
            </a:r>
          </a:p>
          <a:p>
            <a:r>
              <a:rPr lang="en-GB" dirty="0"/>
              <a:t>Random access memory: </a:t>
            </a:r>
          </a:p>
          <a:p>
            <a:pPr lvl="1"/>
            <a:r>
              <a:rPr lang="en-GB" dirty="0"/>
              <a:t>Give an address → Return the data </a:t>
            </a:r>
          </a:p>
          <a:p>
            <a:pPr lvl="1"/>
            <a:r>
              <a:rPr lang="en-GB" dirty="0"/>
              <a:t>e.g. Computer memory, using a library </a:t>
            </a:r>
          </a:p>
          <a:p>
            <a:pPr lvl="1"/>
            <a:endParaRPr lang="en-GB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D808E-8509-4683-BB3B-BD117C105189}"/>
              </a:ext>
            </a:extLst>
          </p:cNvPr>
          <p:cNvGrpSpPr/>
          <p:nvPr/>
        </p:nvGrpSpPr>
        <p:grpSpPr>
          <a:xfrm>
            <a:off x="6974262" y="1936289"/>
            <a:ext cx="2010740" cy="1908184"/>
            <a:chOff x="9188962" y="4145767"/>
            <a:chExt cx="2010740" cy="190818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219307-48B4-289C-9C19-28198753E807}"/>
                </a:ext>
              </a:extLst>
            </p:cNvPr>
            <p:cNvGrpSpPr/>
            <p:nvPr/>
          </p:nvGrpSpPr>
          <p:grpSpPr>
            <a:xfrm>
              <a:off x="9188962" y="4145767"/>
              <a:ext cx="2010740" cy="1908184"/>
              <a:chOff x="7673482" y="1628800"/>
              <a:chExt cx="2010740" cy="190818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B1EB550-4FE9-C8CB-36C0-3DCDE7637D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47801" y="1984187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075A8E6-AB0D-A9A5-335E-0592A31EB9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6320" y="2276872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D157C4F-707E-AE6F-4FDD-DF6DAE253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4232" y="306896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BC6CAE3-83E8-653E-F497-4948F4C99F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8248" y="256490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72407AD-741D-C20A-5F20-5F7EA6C7B9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6320" y="2780928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8B2D5EB-9442-4448-5303-45195866AA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32304" y="162880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3034B6-B155-A031-328A-F20C4D2EEA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3482" y="285462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B724F3-CCC2-C10F-22A6-4082D1BC7D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6240" y="162880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74133B5-E707-4539-5A02-04CBCF3184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72264" y="198884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85A4813-5C5F-836D-5412-C863A614D5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36360" y="198884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2A88A0-2B7B-7A17-936C-888509B9D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32222" y="256490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EC99D45-2A3F-0A48-3F54-8F42933C69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60296" y="328498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B5A90E6-73F4-D1C0-0549-54F2255C36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96200" y="2420888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4B032E5-E8B1-061A-39C9-98A3978C9484}"/>
                </a:ext>
              </a:extLst>
            </p:cNvPr>
            <p:cNvSpPr/>
            <p:nvPr/>
          </p:nvSpPr>
          <p:spPr>
            <a:xfrm>
              <a:off x="10168634" y="4744579"/>
              <a:ext cx="387927" cy="574964"/>
            </a:xfrm>
            <a:custGeom>
              <a:avLst/>
              <a:gdLst>
                <a:gd name="connsiteX0" fmla="*/ 387927 w 387927"/>
                <a:gd name="connsiteY0" fmla="*/ 574964 h 574964"/>
                <a:gd name="connsiteX1" fmla="*/ 117763 w 387927"/>
                <a:gd name="connsiteY1" fmla="*/ 339437 h 574964"/>
                <a:gd name="connsiteX2" fmla="*/ 0 w 387927"/>
                <a:gd name="connsiteY2" fmla="*/ 0 h 57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927" h="574964">
                  <a:moveTo>
                    <a:pt x="387927" y="574964"/>
                  </a:moveTo>
                  <a:cubicBezTo>
                    <a:pt x="285172" y="505114"/>
                    <a:pt x="182417" y="435264"/>
                    <a:pt x="117763" y="339437"/>
                  </a:cubicBezTo>
                  <a:cubicBezTo>
                    <a:pt x="53109" y="243610"/>
                    <a:pt x="26554" y="121805"/>
                    <a:pt x="0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67D7DE9-78CA-209B-58B4-5067209029C5}"/>
                </a:ext>
              </a:extLst>
            </p:cNvPr>
            <p:cNvSpPr/>
            <p:nvPr/>
          </p:nvSpPr>
          <p:spPr>
            <a:xfrm>
              <a:off x="9385852" y="5225772"/>
              <a:ext cx="477982" cy="156116"/>
            </a:xfrm>
            <a:custGeom>
              <a:avLst/>
              <a:gdLst>
                <a:gd name="connsiteX0" fmla="*/ 477982 w 477982"/>
                <a:gd name="connsiteY0" fmla="*/ 0 h 152400"/>
                <a:gd name="connsiteX1" fmla="*/ 159327 w 477982"/>
                <a:gd name="connsiteY1" fmla="*/ 13855 h 152400"/>
                <a:gd name="connsiteX2" fmla="*/ 0 w 477982"/>
                <a:gd name="connsiteY2" fmla="*/ 152400 h 152400"/>
                <a:gd name="connsiteX0" fmla="*/ 477982 w 477982"/>
                <a:gd name="connsiteY0" fmla="*/ 3716 h 156116"/>
                <a:gd name="connsiteX1" fmla="*/ 159327 w 477982"/>
                <a:gd name="connsiteY1" fmla="*/ 17571 h 156116"/>
                <a:gd name="connsiteX2" fmla="*/ 0 w 477982"/>
                <a:gd name="connsiteY2" fmla="*/ 156116 h 15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982" h="156116">
                  <a:moveTo>
                    <a:pt x="477982" y="3716"/>
                  </a:moveTo>
                  <a:cubicBezTo>
                    <a:pt x="371764" y="8334"/>
                    <a:pt x="251690" y="-14756"/>
                    <a:pt x="159327" y="17571"/>
                  </a:cubicBezTo>
                  <a:cubicBezTo>
                    <a:pt x="79663" y="42971"/>
                    <a:pt x="39831" y="99543"/>
                    <a:pt x="0" y="156116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7B1AB80-A84E-3C6F-C76C-30B3ADD7F87A}"/>
                </a:ext>
              </a:extLst>
            </p:cNvPr>
            <p:cNvSpPr/>
            <p:nvPr/>
          </p:nvSpPr>
          <p:spPr>
            <a:xfrm>
              <a:off x="10050870" y="4619383"/>
              <a:ext cx="789709" cy="478487"/>
            </a:xfrm>
            <a:custGeom>
              <a:avLst/>
              <a:gdLst>
                <a:gd name="connsiteX0" fmla="*/ 0 w 789709"/>
                <a:gd name="connsiteY0" fmla="*/ 478487 h 478487"/>
                <a:gd name="connsiteX1" fmla="*/ 374073 w 789709"/>
                <a:gd name="connsiteY1" fmla="*/ 76705 h 478487"/>
                <a:gd name="connsiteX2" fmla="*/ 789709 w 789709"/>
                <a:gd name="connsiteY2" fmla="*/ 505 h 47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9709" h="478487">
                  <a:moveTo>
                    <a:pt x="0" y="478487"/>
                  </a:moveTo>
                  <a:cubicBezTo>
                    <a:pt x="121227" y="317428"/>
                    <a:pt x="242455" y="156369"/>
                    <a:pt x="374073" y="76705"/>
                  </a:cubicBezTo>
                  <a:cubicBezTo>
                    <a:pt x="505691" y="-2959"/>
                    <a:pt x="647700" y="-1227"/>
                    <a:pt x="789709" y="505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0FEC33A-9269-75AE-8580-6104301B5047}"/>
                </a:ext>
              </a:extLst>
            </p:cNvPr>
            <p:cNvSpPr/>
            <p:nvPr/>
          </p:nvSpPr>
          <p:spPr>
            <a:xfrm>
              <a:off x="9961744" y="4384361"/>
              <a:ext cx="68344" cy="152400"/>
            </a:xfrm>
            <a:custGeom>
              <a:avLst/>
              <a:gdLst>
                <a:gd name="connsiteX0" fmla="*/ 5999 w 68344"/>
                <a:gd name="connsiteY0" fmla="*/ 0 h 152400"/>
                <a:gd name="connsiteX1" fmla="*/ 5999 w 68344"/>
                <a:gd name="connsiteY1" fmla="*/ 103909 h 152400"/>
                <a:gd name="connsiteX2" fmla="*/ 68344 w 68344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344" h="152400">
                  <a:moveTo>
                    <a:pt x="5999" y="0"/>
                  </a:moveTo>
                  <a:cubicBezTo>
                    <a:pt x="803" y="39254"/>
                    <a:pt x="-4392" y="78509"/>
                    <a:pt x="5999" y="103909"/>
                  </a:cubicBezTo>
                  <a:cubicBezTo>
                    <a:pt x="16390" y="129309"/>
                    <a:pt x="42367" y="140854"/>
                    <a:pt x="68344" y="15240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BD17886-C9C0-0986-D5CA-B339B9DCFA85}"/>
                </a:ext>
              </a:extLst>
            </p:cNvPr>
            <p:cNvSpPr/>
            <p:nvPr/>
          </p:nvSpPr>
          <p:spPr>
            <a:xfrm>
              <a:off x="9683725" y="4716870"/>
              <a:ext cx="311727" cy="360218"/>
            </a:xfrm>
            <a:custGeom>
              <a:avLst/>
              <a:gdLst>
                <a:gd name="connsiteX0" fmla="*/ 0 w 311727"/>
                <a:gd name="connsiteY0" fmla="*/ 0 h 360218"/>
                <a:gd name="connsiteX1" fmla="*/ 256309 w 311727"/>
                <a:gd name="connsiteY1" fmla="*/ 159327 h 360218"/>
                <a:gd name="connsiteX2" fmla="*/ 311727 w 311727"/>
                <a:gd name="connsiteY2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727" h="360218">
                  <a:moveTo>
                    <a:pt x="0" y="0"/>
                  </a:moveTo>
                  <a:cubicBezTo>
                    <a:pt x="102177" y="49645"/>
                    <a:pt x="204355" y="99291"/>
                    <a:pt x="256309" y="159327"/>
                  </a:cubicBezTo>
                  <a:cubicBezTo>
                    <a:pt x="308264" y="219363"/>
                    <a:pt x="309995" y="289790"/>
                    <a:pt x="311727" y="360218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9417FD4-33D9-31EF-1F10-B62DB65902F1}"/>
                </a:ext>
              </a:extLst>
            </p:cNvPr>
            <p:cNvSpPr/>
            <p:nvPr/>
          </p:nvSpPr>
          <p:spPr>
            <a:xfrm>
              <a:off x="9959546" y="5709975"/>
              <a:ext cx="370702" cy="103879"/>
            </a:xfrm>
            <a:custGeom>
              <a:avLst/>
              <a:gdLst>
                <a:gd name="connsiteX0" fmla="*/ 0 w 370702"/>
                <a:gd name="connsiteY0" fmla="*/ 5025 h 103879"/>
                <a:gd name="connsiteX1" fmla="*/ 210064 w 370702"/>
                <a:gd name="connsiteY1" fmla="*/ 11203 h 103879"/>
                <a:gd name="connsiteX2" fmla="*/ 370702 w 370702"/>
                <a:gd name="connsiteY2" fmla="*/ 103879 h 10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702" h="103879">
                  <a:moveTo>
                    <a:pt x="0" y="5025"/>
                  </a:moveTo>
                  <a:cubicBezTo>
                    <a:pt x="74140" y="-124"/>
                    <a:pt x="148280" y="-5273"/>
                    <a:pt x="210064" y="11203"/>
                  </a:cubicBezTo>
                  <a:cubicBezTo>
                    <a:pt x="271848" y="27679"/>
                    <a:pt x="321275" y="65779"/>
                    <a:pt x="370702" y="103879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BBE6ECC-DD68-558D-0BDF-6BA39D186BC0}"/>
                </a:ext>
              </a:extLst>
            </p:cNvPr>
            <p:cNvSpPr/>
            <p:nvPr/>
          </p:nvSpPr>
          <p:spPr>
            <a:xfrm>
              <a:off x="10503243" y="5350476"/>
              <a:ext cx="543698" cy="488092"/>
            </a:xfrm>
            <a:custGeom>
              <a:avLst/>
              <a:gdLst>
                <a:gd name="connsiteX0" fmla="*/ 0 w 543698"/>
                <a:gd name="connsiteY0" fmla="*/ 488092 h 488092"/>
                <a:gd name="connsiteX1" fmla="*/ 364525 w 543698"/>
                <a:gd name="connsiteY1" fmla="*/ 370702 h 488092"/>
                <a:gd name="connsiteX2" fmla="*/ 543698 w 543698"/>
                <a:gd name="connsiteY2" fmla="*/ 0 h 48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698" h="488092">
                  <a:moveTo>
                    <a:pt x="0" y="488092"/>
                  </a:moveTo>
                  <a:cubicBezTo>
                    <a:pt x="136954" y="470071"/>
                    <a:pt x="273909" y="452051"/>
                    <a:pt x="364525" y="370702"/>
                  </a:cubicBezTo>
                  <a:cubicBezTo>
                    <a:pt x="455141" y="289353"/>
                    <a:pt x="499419" y="144676"/>
                    <a:pt x="543698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56B8973-C282-C179-C58E-23C734A0E4EC}"/>
                </a:ext>
              </a:extLst>
            </p:cNvPr>
            <p:cNvSpPr/>
            <p:nvPr/>
          </p:nvSpPr>
          <p:spPr>
            <a:xfrm>
              <a:off x="10626811" y="5145867"/>
              <a:ext cx="327454" cy="149003"/>
            </a:xfrm>
            <a:custGeom>
              <a:avLst/>
              <a:gdLst>
                <a:gd name="connsiteX0" fmla="*/ 327454 w 327454"/>
                <a:gd name="connsiteY0" fmla="*/ 13079 h 149003"/>
                <a:gd name="connsiteX1" fmla="*/ 117389 w 327454"/>
                <a:gd name="connsiteY1" fmla="*/ 13079 h 149003"/>
                <a:gd name="connsiteX2" fmla="*/ 0 w 327454"/>
                <a:gd name="connsiteY2" fmla="*/ 149003 h 14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454" h="149003">
                  <a:moveTo>
                    <a:pt x="327454" y="13079"/>
                  </a:moveTo>
                  <a:cubicBezTo>
                    <a:pt x="249709" y="1752"/>
                    <a:pt x="171965" y="-9575"/>
                    <a:pt x="117389" y="13079"/>
                  </a:cubicBezTo>
                  <a:cubicBezTo>
                    <a:pt x="62813" y="35733"/>
                    <a:pt x="31406" y="92368"/>
                    <a:pt x="0" y="149003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F42E823-F02C-85D5-1FBF-1F5531CA110E}"/>
                </a:ext>
              </a:extLst>
            </p:cNvPr>
            <p:cNvSpPr/>
            <p:nvPr/>
          </p:nvSpPr>
          <p:spPr>
            <a:xfrm>
              <a:off x="10236877" y="4392827"/>
              <a:ext cx="216938" cy="1402492"/>
            </a:xfrm>
            <a:custGeom>
              <a:avLst/>
              <a:gdLst>
                <a:gd name="connsiteX0" fmla="*/ 216938 w 216938"/>
                <a:gd name="connsiteY0" fmla="*/ 0 h 1402492"/>
                <a:gd name="connsiteX1" fmla="*/ 695 w 216938"/>
                <a:gd name="connsiteY1" fmla="*/ 722870 h 1402492"/>
                <a:gd name="connsiteX2" fmla="*/ 161333 w 216938"/>
                <a:gd name="connsiteY2" fmla="*/ 1402492 h 140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938" h="1402492">
                  <a:moveTo>
                    <a:pt x="216938" y="0"/>
                  </a:moveTo>
                  <a:cubicBezTo>
                    <a:pt x="113450" y="244560"/>
                    <a:pt x="9962" y="489121"/>
                    <a:pt x="695" y="722870"/>
                  </a:cubicBezTo>
                  <a:cubicBezTo>
                    <a:pt x="-8572" y="956619"/>
                    <a:pt x="76380" y="1179555"/>
                    <a:pt x="161333" y="1402492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38825B7-B431-AE79-8656-EF075F06E5D9}"/>
                </a:ext>
              </a:extLst>
            </p:cNvPr>
            <p:cNvSpPr/>
            <p:nvPr/>
          </p:nvSpPr>
          <p:spPr>
            <a:xfrm>
              <a:off x="9650627" y="4744995"/>
              <a:ext cx="401595" cy="253313"/>
            </a:xfrm>
            <a:custGeom>
              <a:avLst/>
              <a:gdLst>
                <a:gd name="connsiteX0" fmla="*/ 0 w 401595"/>
                <a:gd name="connsiteY0" fmla="*/ 253313 h 253313"/>
                <a:gd name="connsiteX1" fmla="*/ 234778 w 401595"/>
                <a:gd name="connsiteY1" fmla="*/ 210064 h 253313"/>
                <a:gd name="connsiteX2" fmla="*/ 401595 w 401595"/>
                <a:gd name="connsiteY2" fmla="*/ 0 h 2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595" h="253313">
                  <a:moveTo>
                    <a:pt x="0" y="253313"/>
                  </a:moveTo>
                  <a:cubicBezTo>
                    <a:pt x="83923" y="252798"/>
                    <a:pt x="167846" y="252283"/>
                    <a:pt x="234778" y="210064"/>
                  </a:cubicBezTo>
                  <a:cubicBezTo>
                    <a:pt x="301710" y="167845"/>
                    <a:pt x="351652" y="83922"/>
                    <a:pt x="401595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F85DE7-CF54-949B-DAA4-76F7263F25EC}"/>
                </a:ext>
              </a:extLst>
            </p:cNvPr>
            <p:cNvSpPr/>
            <p:nvPr/>
          </p:nvSpPr>
          <p:spPr>
            <a:xfrm>
              <a:off x="10738022" y="4732638"/>
              <a:ext cx="160638" cy="123567"/>
            </a:xfrm>
            <a:custGeom>
              <a:avLst/>
              <a:gdLst>
                <a:gd name="connsiteX0" fmla="*/ 0 w 160638"/>
                <a:gd name="connsiteY0" fmla="*/ 123567 h 123567"/>
                <a:gd name="connsiteX1" fmla="*/ 105032 w 160638"/>
                <a:gd name="connsiteY1" fmla="*/ 86497 h 123567"/>
                <a:gd name="connsiteX2" fmla="*/ 160638 w 160638"/>
                <a:gd name="connsiteY2" fmla="*/ 0 h 1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638" h="123567">
                  <a:moveTo>
                    <a:pt x="0" y="123567"/>
                  </a:moveTo>
                  <a:cubicBezTo>
                    <a:pt x="39129" y="115329"/>
                    <a:pt x="78259" y="107091"/>
                    <a:pt x="105032" y="86497"/>
                  </a:cubicBezTo>
                  <a:cubicBezTo>
                    <a:pt x="131805" y="65903"/>
                    <a:pt x="146221" y="32951"/>
                    <a:pt x="160638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098" name="Picture 2" descr="5 Positive Side of Daydreaming - CareerGuide">
            <a:extLst>
              <a:ext uri="{FF2B5EF4-FFF2-40B4-BE49-F238E27FC236}">
                <a16:creationId xmlns:a16="http://schemas.microsoft.com/office/drawing/2014/main" id="{D35CF2FD-45E6-C7C4-6C7E-ACA45E98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1"/>
          <a:stretch/>
        </p:blipFill>
        <p:spPr bwMode="auto">
          <a:xfrm>
            <a:off x="2679687" y="1637297"/>
            <a:ext cx="2556287" cy="218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CA46A0-3DE5-A100-89B9-8ED4E5E02D8F}"/>
              </a:ext>
            </a:extLst>
          </p:cNvPr>
          <p:cNvCxnSpPr/>
          <p:nvPr/>
        </p:nvCxnSpPr>
        <p:spPr>
          <a:xfrm>
            <a:off x="5105691" y="2890381"/>
            <a:ext cx="1439055" cy="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am">
            <a:hlinkClick r:id="" action="ppaction://media"/>
            <a:extLst>
              <a:ext uri="{FF2B5EF4-FFF2-40B4-BE49-F238E27FC236}">
                <a16:creationId xmlns:a16="http://schemas.microsoft.com/office/drawing/2014/main" id="{CE49A56B-A946-FFB4-CD34-05D14683F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5558" y="4162738"/>
            <a:ext cx="2785812" cy="18080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E52DA4-F531-231F-2EC8-C4AE23981AA6}"/>
              </a:ext>
            </a:extLst>
          </p:cNvPr>
          <p:cNvSpPr txBox="1"/>
          <p:nvPr/>
        </p:nvSpPr>
        <p:spPr>
          <a:xfrm>
            <a:off x="8879305" y="5967663"/>
            <a:ext cx="315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an example of content addressable memory</a:t>
            </a:r>
          </a:p>
        </p:txBody>
      </p:sp>
    </p:spTree>
    <p:extLst>
      <p:ext uri="{BB962C8B-B14F-4D97-AF65-F5344CB8AC3E}">
        <p14:creationId xmlns:p14="http://schemas.microsoft.com/office/powerpoint/2010/main" val="31727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452-9C36-4245-5CB0-7799EBCBE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" y="-52671"/>
            <a:ext cx="12170924" cy="841107"/>
          </a:xfrm>
        </p:spPr>
        <p:txBody>
          <a:bodyPr>
            <a:noAutofit/>
          </a:bodyPr>
          <a:lstStyle/>
          <a:p>
            <a:r>
              <a:rPr lang="en-GB" sz="3200" dirty="0"/>
              <a:t>Hopfield networks for Auto-associative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60EB1-E0AE-42DE-BF31-2EF24CD90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Fully connected recurrent neural network </a:t>
            </a:r>
          </a:p>
          <a:p>
            <a:r>
              <a:rPr lang="en-GB" dirty="0"/>
              <a:t>No inputs or outputs </a:t>
            </a:r>
          </a:p>
          <a:p>
            <a:r>
              <a:rPr lang="en-GB" dirty="0"/>
              <a:t>Symmetric weights between neurons</a:t>
            </a:r>
          </a:p>
          <a:p>
            <a:r>
              <a:rPr lang="en-GB" dirty="0"/>
              <a:t>Neurons are binary: they can be either on (+1) or off (-1)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4BDB39-E29A-878A-227E-3CC5DCC1D15A}"/>
              </a:ext>
            </a:extLst>
          </p:cNvPr>
          <p:cNvSpPr txBox="1"/>
          <p:nvPr/>
        </p:nvSpPr>
        <p:spPr>
          <a:xfrm>
            <a:off x="844337" y="4885312"/>
            <a:ext cx="10503325" cy="138499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Helvetica" pitchFamily="2" charset="0"/>
              </a:rPr>
              <a:t>Two questions: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What’s the update rule? i.e. how to the neuron values change?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How do we set the weights, </a:t>
            </a:r>
            <a:r>
              <a:rPr lang="en-GB" sz="2800" dirty="0" err="1">
                <a:solidFill>
                  <a:schemeClr val="bg1"/>
                </a:solidFill>
                <a:latin typeface="Helvetica" pitchFamily="2" charset="0"/>
              </a:rPr>
              <a:t>w</a:t>
            </a:r>
            <a:r>
              <a:rPr lang="en-GB" sz="2800" baseline="-25000" dirty="0" err="1">
                <a:solidFill>
                  <a:schemeClr val="bg1"/>
                </a:solidFill>
                <a:latin typeface="Helvetica" pitchFamily="2" charset="0"/>
              </a:rPr>
              <a:t>ij</a:t>
            </a: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, in order to store memories?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10CC94F-AF2D-8DD0-5955-5AF747A39DB9}"/>
              </a:ext>
            </a:extLst>
          </p:cNvPr>
          <p:cNvGrpSpPr/>
          <p:nvPr/>
        </p:nvGrpSpPr>
        <p:grpSpPr>
          <a:xfrm>
            <a:off x="4936040" y="2613829"/>
            <a:ext cx="1464760" cy="1785815"/>
            <a:chOff x="7091412" y="2657475"/>
            <a:chExt cx="973598" cy="1186997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2C4FD8F-081C-CF32-924C-ABC3A7AE3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0074" y="2997791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21FC5CF-FDFC-69AB-3689-04A577429C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413" y="2921064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D587073-91E8-E647-8E48-BCBB58DB3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1416" y="3357203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DC9FD92-020C-8D09-B39C-CAE9020F81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93546" y="3700878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FAE05BF-6F29-7E12-C822-704F535D0A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4919" y="3504136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2F9D9D8-7E73-1940-18AE-EA07F96E0052}"/>
                </a:ext>
              </a:extLst>
            </p:cNvPr>
            <p:cNvCxnSpPr>
              <a:cxnSpLocks/>
              <a:stCxn id="65" idx="5"/>
              <a:endCxn id="68" idx="1"/>
            </p:cNvCxnSpPr>
            <p:nvPr/>
          </p:nvCxnSpPr>
          <p:spPr>
            <a:xfrm>
              <a:off x="7332639" y="3120356"/>
              <a:ext cx="281936" cy="601551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4521641-5F49-F22C-FCB9-314EF497CA0C}"/>
                </a:ext>
              </a:extLst>
            </p:cNvPr>
            <p:cNvCxnSpPr>
              <a:cxnSpLocks/>
              <a:stCxn id="65" idx="4"/>
              <a:endCxn id="69" idx="0"/>
            </p:cNvCxnSpPr>
            <p:nvPr/>
          </p:nvCxnSpPr>
          <p:spPr>
            <a:xfrm flipH="1">
              <a:off x="7186716" y="3141385"/>
              <a:ext cx="95155" cy="362751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133D74D-DE7A-DDE8-12D0-7D818177B738}"/>
                </a:ext>
              </a:extLst>
            </p:cNvPr>
            <p:cNvCxnSpPr>
              <a:cxnSpLocks/>
              <a:stCxn id="65" idx="5"/>
              <a:endCxn id="67" idx="2"/>
            </p:cNvCxnSpPr>
            <p:nvPr/>
          </p:nvCxnSpPr>
          <p:spPr>
            <a:xfrm>
              <a:off x="7332639" y="3120356"/>
              <a:ext cx="588777" cy="30864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DB6E812-E2CC-45FB-947B-5CF98FFDD6EE}"/>
                </a:ext>
              </a:extLst>
            </p:cNvPr>
            <p:cNvCxnSpPr>
              <a:cxnSpLocks/>
              <a:stCxn id="65" idx="6"/>
              <a:endCxn id="66" idx="2"/>
            </p:cNvCxnSpPr>
            <p:nvPr/>
          </p:nvCxnSpPr>
          <p:spPr>
            <a:xfrm flipV="1">
              <a:off x="7353668" y="2992861"/>
              <a:ext cx="313745" cy="76727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860B8-D6CE-45D4-4EA5-DE1A09E092FB}"/>
                </a:ext>
              </a:extLst>
            </p:cNvPr>
            <p:cNvCxnSpPr>
              <a:cxnSpLocks/>
              <a:stCxn id="66" idx="5"/>
              <a:endCxn id="67" idx="1"/>
            </p:cNvCxnSpPr>
            <p:nvPr/>
          </p:nvCxnSpPr>
          <p:spPr>
            <a:xfrm>
              <a:off x="7789978" y="3043629"/>
              <a:ext cx="152467" cy="334603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55F033-5ACB-E584-7AD9-C1BDBA0A505E}"/>
                </a:ext>
              </a:extLst>
            </p:cNvPr>
            <p:cNvCxnSpPr>
              <a:cxnSpLocks/>
              <a:stCxn id="66" idx="4"/>
              <a:endCxn id="68" idx="0"/>
            </p:cNvCxnSpPr>
            <p:nvPr/>
          </p:nvCxnSpPr>
          <p:spPr>
            <a:xfrm flipH="1">
              <a:off x="7665343" y="3064658"/>
              <a:ext cx="73867" cy="63622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77270FC-28EE-36BC-7834-11F7C2C93AC0}"/>
                </a:ext>
              </a:extLst>
            </p:cNvPr>
            <p:cNvCxnSpPr>
              <a:cxnSpLocks/>
              <a:stCxn id="66" idx="3"/>
              <a:endCxn id="69" idx="7"/>
            </p:cNvCxnSpPr>
            <p:nvPr/>
          </p:nvCxnSpPr>
          <p:spPr>
            <a:xfrm flipH="1">
              <a:off x="7237484" y="3043629"/>
              <a:ext cx="450958" cy="481536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3BC9E61-A8EA-0A60-1A4D-61AF50EAF720}"/>
                </a:ext>
              </a:extLst>
            </p:cNvPr>
            <p:cNvCxnSpPr>
              <a:cxnSpLocks/>
              <a:stCxn id="67" idx="3"/>
              <a:endCxn id="68" idx="7"/>
            </p:cNvCxnSpPr>
            <p:nvPr/>
          </p:nvCxnSpPr>
          <p:spPr>
            <a:xfrm flipH="1">
              <a:off x="7716111" y="3479768"/>
              <a:ext cx="226334" cy="242139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DB32092-13C7-5F93-1BEE-546929922E38}"/>
                </a:ext>
              </a:extLst>
            </p:cNvPr>
            <p:cNvCxnSpPr>
              <a:cxnSpLocks/>
              <a:stCxn id="67" idx="2"/>
              <a:endCxn id="69" idx="6"/>
            </p:cNvCxnSpPr>
            <p:nvPr/>
          </p:nvCxnSpPr>
          <p:spPr>
            <a:xfrm flipH="1">
              <a:off x="7258513" y="3429000"/>
              <a:ext cx="662903" cy="146933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67A784-4A0A-349D-EEF6-E4030A443A64}"/>
                </a:ext>
              </a:extLst>
            </p:cNvPr>
            <p:cNvCxnSpPr>
              <a:cxnSpLocks/>
              <a:stCxn id="69" idx="5"/>
              <a:endCxn id="68" idx="2"/>
            </p:cNvCxnSpPr>
            <p:nvPr/>
          </p:nvCxnSpPr>
          <p:spPr>
            <a:xfrm>
              <a:off x="7237484" y="3626701"/>
              <a:ext cx="356062" cy="14597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86DAFD-B188-E84B-E5E3-9462691D9875}"/>
                </a:ext>
              </a:extLst>
            </p:cNvPr>
            <p:cNvSpPr txBox="1"/>
            <p:nvPr/>
          </p:nvSpPr>
          <p:spPr>
            <a:xfrm>
              <a:off x="7327900" y="2743200"/>
              <a:ext cx="297483" cy="265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w</a:t>
              </a:r>
              <a:r>
                <a:rPr lang="en-GB" sz="2000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ij</a:t>
              </a:r>
              <a:endParaRPr lang="en-GB" sz="2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200F17C-F06D-6204-C8A9-7B3DC89CB6A7}"/>
                </a:ext>
              </a:extLst>
            </p:cNvPr>
            <p:cNvSpPr txBox="1"/>
            <p:nvPr/>
          </p:nvSpPr>
          <p:spPr>
            <a:xfrm>
              <a:off x="7645400" y="2657475"/>
              <a:ext cx="233554" cy="265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 err="1">
                  <a:solidFill>
                    <a:srgbClr val="80C5C7"/>
                  </a:solidFill>
                  <a:latin typeface="Helvetica" pitchFamily="2" charset="0"/>
                </a:rPr>
                <a:t>s</a:t>
              </a:r>
              <a:r>
                <a:rPr lang="en-GB" sz="2000" baseline="-25000" dirty="0" err="1">
                  <a:solidFill>
                    <a:srgbClr val="80C5C7"/>
                  </a:solidFill>
                  <a:latin typeface="Helvetica" pitchFamily="2" charset="0"/>
                </a:rPr>
                <a:t>j</a:t>
              </a:r>
              <a:endParaRPr lang="en-GB" sz="2000" baseline="-25000" dirty="0">
                <a:solidFill>
                  <a:srgbClr val="80C5C7"/>
                </a:solidFill>
                <a:latin typeface="Helvetica" pitchFamily="2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BFB219F-BF88-0F49-6D8D-367417F3D671}"/>
                </a:ext>
              </a:extLst>
            </p:cNvPr>
            <p:cNvSpPr txBox="1"/>
            <p:nvPr/>
          </p:nvSpPr>
          <p:spPr>
            <a:xfrm>
              <a:off x="7091412" y="2737495"/>
              <a:ext cx="233554" cy="265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 err="1">
                  <a:solidFill>
                    <a:srgbClr val="80C5C7"/>
                  </a:solidFill>
                  <a:latin typeface="Helvetica" pitchFamily="2" charset="0"/>
                </a:rPr>
                <a:t>s</a:t>
              </a:r>
              <a:r>
                <a:rPr lang="en-GB" sz="2000" baseline="-25000" dirty="0" err="1">
                  <a:solidFill>
                    <a:srgbClr val="80C5C7"/>
                  </a:solidFill>
                  <a:latin typeface="Helvetica" pitchFamily="2" charset="0"/>
                </a:rPr>
                <a:t>i</a:t>
              </a:r>
              <a:endParaRPr lang="en-GB" sz="2000" baseline="-25000" dirty="0">
                <a:solidFill>
                  <a:srgbClr val="80C5C7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11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2110-71A7-1D46-64A6-B8003EC8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Hopfield network update rule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A192A2-1FF7-EDD9-F8FD-8CD11C7BA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097" y="980339"/>
            <a:ext cx="7119805" cy="129451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BF57BDC-C0CE-C903-A6F0-8F155A975224}"/>
              </a:ext>
            </a:extLst>
          </p:cNvPr>
          <p:cNvGrpSpPr/>
          <p:nvPr/>
        </p:nvGrpSpPr>
        <p:grpSpPr>
          <a:xfrm>
            <a:off x="-24680" y="1844298"/>
            <a:ext cx="12216680" cy="2421500"/>
            <a:chOff x="-24680" y="1844298"/>
            <a:chExt cx="12216680" cy="24215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9AA56E-1614-B0C0-B218-1FC673428B5B}"/>
                </a:ext>
              </a:extLst>
            </p:cNvPr>
            <p:cNvSpPr txBox="1"/>
            <p:nvPr/>
          </p:nvSpPr>
          <p:spPr>
            <a:xfrm>
              <a:off x="9694126" y="2386361"/>
              <a:ext cx="24978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80C5C7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current value of all other neurons at time 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45908A-9246-1712-DAB9-D15850DA8C43}"/>
                </a:ext>
              </a:extLst>
            </p:cNvPr>
            <p:cNvSpPr txBox="1"/>
            <p:nvPr/>
          </p:nvSpPr>
          <p:spPr>
            <a:xfrm>
              <a:off x="6537409" y="2449916"/>
              <a:ext cx="24978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C5E2C4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how strong neuron j connects to neuron i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2791E-B07F-C70B-DFF5-B288676D5CB2}"/>
                </a:ext>
              </a:extLst>
            </p:cNvPr>
            <p:cNvSpPr txBox="1"/>
            <p:nvPr/>
          </p:nvSpPr>
          <p:spPr>
            <a:xfrm>
              <a:off x="2731656" y="2449916"/>
              <a:ext cx="32403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FFC9B5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a threshold function: whether the neuron receives enough input to turn on (i.e. “fire”)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A4112B-8106-C88C-F5C1-C82C7AE8AE63}"/>
                </a:ext>
              </a:extLst>
            </p:cNvPr>
            <p:cNvSpPr txBox="1"/>
            <p:nvPr/>
          </p:nvSpPr>
          <p:spPr>
            <a:xfrm>
              <a:off x="-24680" y="2492896"/>
              <a:ext cx="24978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A68BB7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the new value of the neuron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475381-120D-ABA1-1DC7-982496D925C5}"/>
                </a:ext>
              </a:extLst>
            </p:cNvPr>
            <p:cNvCxnSpPr/>
            <p:nvPr/>
          </p:nvCxnSpPr>
          <p:spPr>
            <a:xfrm>
              <a:off x="2525486" y="1850571"/>
              <a:ext cx="2010228" cy="0"/>
            </a:xfrm>
            <a:prstGeom prst="line">
              <a:avLst/>
            </a:prstGeom>
            <a:ln w="50800" cap="rnd">
              <a:solidFill>
                <a:srgbClr val="A68BB7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0051D2-F36E-A604-CEFC-CE2F4904FC3E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1" y="1850571"/>
              <a:ext cx="950257" cy="0"/>
            </a:xfrm>
            <a:prstGeom prst="line">
              <a:avLst/>
            </a:prstGeom>
            <a:ln w="50800" cap="rnd">
              <a:solidFill>
                <a:srgbClr val="FFC9B5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CBA03A-2A10-1A18-607B-310732CEDEA0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60" y="1850571"/>
              <a:ext cx="751497" cy="0"/>
            </a:xfrm>
            <a:prstGeom prst="line">
              <a:avLst/>
            </a:prstGeom>
            <a:ln w="50800" cap="rnd">
              <a:solidFill>
                <a:srgbClr val="C5E2C4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1DCAAC-80D8-FAE3-1192-36F555B33792}"/>
                </a:ext>
              </a:extLst>
            </p:cNvPr>
            <p:cNvCxnSpPr>
              <a:cxnSpLocks/>
            </p:cNvCxnSpPr>
            <p:nvPr/>
          </p:nvCxnSpPr>
          <p:spPr>
            <a:xfrm>
              <a:off x="8477746" y="1850571"/>
              <a:ext cx="1005001" cy="0"/>
            </a:xfrm>
            <a:prstGeom prst="line">
              <a:avLst/>
            </a:prstGeom>
            <a:ln w="50800" cap="rnd">
              <a:solidFill>
                <a:srgbClr val="80C5C7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4E8BF30-CFFA-10E1-7F33-F7436ACFB3F8}"/>
                </a:ext>
              </a:extLst>
            </p:cNvPr>
            <p:cNvSpPr/>
            <p:nvPr/>
          </p:nvSpPr>
          <p:spPr>
            <a:xfrm>
              <a:off x="1441342" y="1859797"/>
              <a:ext cx="2138766" cy="697423"/>
            </a:xfrm>
            <a:custGeom>
              <a:avLst/>
              <a:gdLst>
                <a:gd name="connsiteX0" fmla="*/ 2138766 w 2138766"/>
                <a:gd name="connsiteY0" fmla="*/ 0 h 697423"/>
                <a:gd name="connsiteX1" fmla="*/ 1782305 w 2138766"/>
                <a:gd name="connsiteY1" fmla="*/ 309966 h 697423"/>
                <a:gd name="connsiteX2" fmla="*/ 542441 w 2138766"/>
                <a:gd name="connsiteY2" fmla="*/ 356461 h 697423"/>
                <a:gd name="connsiteX3" fmla="*/ 0 w 2138766"/>
                <a:gd name="connsiteY3" fmla="*/ 697423 h 69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8766" h="697423">
                  <a:moveTo>
                    <a:pt x="2138766" y="0"/>
                  </a:moveTo>
                  <a:cubicBezTo>
                    <a:pt x="2093562" y="125278"/>
                    <a:pt x="2048359" y="250556"/>
                    <a:pt x="1782305" y="309966"/>
                  </a:cubicBezTo>
                  <a:cubicBezTo>
                    <a:pt x="1516251" y="369376"/>
                    <a:pt x="839492" y="291885"/>
                    <a:pt x="542441" y="356461"/>
                  </a:cubicBezTo>
                  <a:cubicBezTo>
                    <a:pt x="245390" y="421037"/>
                    <a:pt x="122695" y="559230"/>
                    <a:pt x="0" y="697423"/>
                  </a:cubicBezTo>
                </a:path>
              </a:pathLst>
            </a:custGeom>
            <a:noFill/>
            <a:ln w="50800">
              <a:solidFill>
                <a:srgbClr val="A68BB7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D7FE9C-C6CE-2C78-CBC5-986172354A0C}"/>
                </a:ext>
              </a:extLst>
            </p:cNvPr>
            <p:cNvSpPr/>
            <p:nvPr/>
          </p:nvSpPr>
          <p:spPr>
            <a:xfrm>
              <a:off x="4618495" y="1844298"/>
              <a:ext cx="1274092" cy="635431"/>
            </a:xfrm>
            <a:custGeom>
              <a:avLst/>
              <a:gdLst>
                <a:gd name="connsiteX0" fmla="*/ 1270861 w 1274092"/>
                <a:gd name="connsiteY0" fmla="*/ 0 h 635431"/>
                <a:gd name="connsiteX1" fmla="*/ 1115878 w 1274092"/>
                <a:gd name="connsiteY1" fmla="*/ 263471 h 635431"/>
                <a:gd name="connsiteX2" fmla="*/ 247973 w 1274092"/>
                <a:gd name="connsiteY2" fmla="*/ 340963 h 635431"/>
                <a:gd name="connsiteX3" fmla="*/ 0 w 1274092"/>
                <a:gd name="connsiteY3" fmla="*/ 635431 h 63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4092" h="635431">
                  <a:moveTo>
                    <a:pt x="1270861" y="0"/>
                  </a:moveTo>
                  <a:cubicBezTo>
                    <a:pt x="1278610" y="103322"/>
                    <a:pt x="1286359" y="206644"/>
                    <a:pt x="1115878" y="263471"/>
                  </a:cubicBezTo>
                  <a:cubicBezTo>
                    <a:pt x="945397" y="320298"/>
                    <a:pt x="433953" y="278970"/>
                    <a:pt x="247973" y="340963"/>
                  </a:cubicBezTo>
                  <a:cubicBezTo>
                    <a:pt x="61993" y="402956"/>
                    <a:pt x="30996" y="519193"/>
                    <a:pt x="0" y="635431"/>
                  </a:cubicBezTo>
                </a:path>
              </a:pathLst>
            </a:custGeom>
            <a:noFill/>
            <a:ln w="50800">
              <a:solidFill>
                <a:srgbClr val="FFC9B5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87254B4-B629-5883-0CDF-6B12127D7158}"/>
                </a:ext>
              </a:extLst>
            </p:cNvPr>
            <p:cNvSpPr/>
            <p:nvPr/>
          </p:nvSpPr>
          <p:spPr>
            <a:xfrm>
              <a:off x="7728097" y="1859797"/>
              <a:ext cx="176039" cy="557939"/>
            </a:xfrm>
            <a:custGeom>
              <a:avLst/>
              <a:gdLst>
                <a:gd name="connsiteX0" fmla="*/ 176039 w 176039"/>
                <a:gd name="connsiteY0" fmla="*/ 0 h 557939"/>
                <a:gd name="connsiteX1" fmla="*/ 21056 w 176039"/>
                <a:gd name="connsiteY1" fmla="*/ 356461 h 557939"/>
                <a:gd name="connsiteX2" fmla="*/ 5557 w 176039"/>
                <a:gd name="connsiteY2" fmla="*/ 557939 h 55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039" h="557939">
                  <a:moveTo>
                    <a:pt x="176039" y="0"/>
                  </a:moveTo>
                  <a:cubicBezTo>
                    <a:pt x="112754" y="131735"/>
                    <a:pt x="49470" y="263471"/>
                    <a:pt x="21056" y="356461"/>
                  </a:cubicBezTo>
                  <a:cubicBezTo>
                    <a:pt x="-7358" y="449451"/>
                    <a:pt x="-901" y="503695"/>
                    <a:pt x="5557" y="557939"/>
                  </a:cubicBezTo>
                </a:path>
              </a:pathLst>
            </a:custGeom>
            <a:noFill/>
            <a:ln w="50800">
              <a:solidFill>
                <a:srgbClr val="C5E2C4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01E747B-EC22-AAA1-9156-FFFEF11D2D40}"/>
                </a:ext>
              </a:extLst>
            </p:cNvPr>
            <p:cNvSpPr/>
            <p:nvPr/>
          </p:nvSpPr>
          <p:spPr>
            <a:xfrm>
              <a:off x="8973519" y="1844298"/>
              <a:ext cx="1813301" cy="557939"/>
            </a:xfrm>
            <a:custGeom>
              <a:avLst/>
              <a:gdLst>
                <a:gd name="connsiteX0" fmla="*/ 0 w 1813301"/>
                <a:gd name="connsiteY0" fmla="*/ 0 h 557939"/>
                <a:gd name="connsiteX1" fmla="*/ 263471 w 1813301"/>
                <a:gd name="connsiteY1" fmla="*/ 309966 h 557939"/>
                <a:gd name="connsiteX2" fmla="*/ 1363850 w 1813301"/>
                <a:gd name="connsiteY2" fmla="*/ 325465 h 557939"/>
                <a:gd name="connsiteX3" fmla="*/ 1813301 w 1813301"/>
                <a:gd name="connsiteY3" fmla="*/ 557939 h 55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301" h="557939">
                  <a:moveTo>
                    <a:pt x="0" y="0"/>
                  </a:moveTo>
                  <a:cubicBezTo>
                    <a:pt x="18081" y="127861"/>
                    <a:pt x="36163" y="255722"/>
                    <a:pt x="263471" y="309966"/>
                  </a:cubicBezTo>
                  <a:cubicBezTo>
                    <a:pt x="490779" y="364210"/>
                    <a:pt x="1105545" y="284136"/>
                    <a:pt x="1363850" y="325465"/>
                  </a:cubicBezTo>
                  <a:cubicBezTo>
                    <a:pt x="1622155" y="366794"/>
                    <a:pt x="1717728" y="462366"/>
                    <a:pt x="1813301" y="557939"/>
                  </a:cubicBezTo>
                </a:path>
              </a:pathLst>
            </a:custGeom>
            <a:noFill/>
            <a:ln w="50800">
              <a:solidFill>
                <a:srgbClr val="80C5C7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BF1C1BF-4911-276F-6035-1686C8523DE9}"/>
              </a:ext>
            </a:extLst>
          </p:cNvPr>
          <p:cNvGrpSpPr/>
          <p:nvPr/>
        </p:nvGrpSpPr>
        <p:grpSpPr>
          <a:xfrm>
            <a:off x="335360" y="4261282"/>
            <a:ext cx="2186579" cy="2273354"/>
            <a:chOff x="335360" y="4261282"/>
            <a:chExt cx="2186579" cy="227335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592CA3-D1EE-29F5-C5CD-163D9F0444AA}"/>
                </a:ext>
              </a:extLst>
            </p:cNvPr>
            <p:cNvGrpSpPr/>
            <p:nvPr/>
          </p:nvGrpSpPr>
          <p:grpSpPr>
            <a:xfrm>
              <a:off x="335360" y="4715417"/>
              <a:ext cx="2186579" cy="1819219"/>
              <a:chOff x="335360" y="4715417"/>
              <a:chExt cx="2186579" cy="181921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D239A36-CFDA-FCB4-038F-9CD9DA6270FC}"/>
                  </a:ext>
                </a:extLst>
              </p:cNvPr>
              <p:cNvGrpSpPr/>
              <p:nvPr/>
            </p:nvGrpSpPr>
            <p:grpSpPr>
              <a:xfrm>
                <a:off x="657954" y="4715417"/>
                <a:ext cx="1464760" cy="1665426"/>
                <a:chOff x="7091412" y="2737495"/>
                <a:chExt cx="973598" cy="1106977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B32F7F7-F40A-AF31-A069-A856DF230D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0074" y="2997791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84A28E1-5B03-ED35-920C-BAE57C3774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7413" y="2921064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27E3063-1254-9408-5DF6-7C382A9BE6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1416" y="3357203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5234F87-5A57-AA09-1AD3-D9037C780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3546" y="3700878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6D5FDFD1-83D2-ECF5-F3C2-13B0BC4D45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4919" y="3504136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C26EA16-FF95-8CA5-24BC-BC4B31D65CE3}"/>
                    </a:ext>
                  </a:extLst>
                </p:cNvPr>
                <p:cNvCxnSpPr>
                  <a:cxnSpLocks/>
                  <a:stCxn id="24" idx="5"/>
                  <a:endCxn id="27" idx="1"/>
                </p:cNvCxnSpPr>
                <p:nvPr/>
              </p:nvCxnSpPr>
              <p:spPr>
                <a:xfrm>
                  <a:off x="7332639" y="3120356"/>
                  <a:ext cx="281936" cy="6015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2E5952E-EC10-D925-4E5B-E5B2972A38CF}"/>
                    </a:ext>
                  </a:extLst>
                </p:cNvPr>
                <p:cNvCxnSpPr>
                  <a:cxnSpLocks/>
                  <a:stCxn id="24" idx="4"/>
                  <a:endCxn id="28" idx="0"/>
                </p:cNvCxnSpPr>
                <p:nvPr/>
              </p:nvCxnSpPr>
              <p:spPr>
                <a:xfrm flipH="1">
                  <a:off x="7186716" y="3141385"/>
                  <a:ext cx="95155" cy="3627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89D9C9D-4AB1-80BA-46BA-4EEB97020C54}"/>
                    </a:ext>
                  </a:extLst>
                </p:cNvPr>
                <p:cNvCxnSpPr>
                  <a:cxnSpLocks/>
                  <a:stCxn id="24" idx="5"/>
                  <a:endCxn id="26" idx="2"/>
                </p:cNvCxnSpPr>
                <p:nvPr/>
              </p:nvCxnSpPr>
              <p:spPr>
                <a:xfrm>
                  <a:off x="7332639" y="3120356"/>
                  <a:ext cx="588777" cy="30864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3FFE2C2-73B3-B46D-89B4-66998FE40B6A}"/>
                    </a:ext>
                  </a:extLst>
                </p:cNvPr>
                <p:cNvCxnSpPr>
                  <a:cxnSpLocks/>
                  <a:stCxn id="24" idx="6"/>
                  <a:endCxn id="25" idx="2"/>
                </p:cNvCxnSpPr>
                <p:nvPr/>
              </p:nvCxnSpPr>
              <p:spPr>
                <a:xfrm flipV="1">
                  <a:off x="7353668" y="2992861"/>
                  <a:ext cx="313745" cy="76727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DA1AFB5-E651-E269-4941-BEC00D4E5319}"/>
                    </a:ext>
                  </a:extLst>
                </p:cNvPr>
                <p:cNvCxnSpPr>
                  <a:cxnSpLocks/>
                  <a:stCxn id="25" idx="5"/>
                  <a:endCxn id="26" idx="1"/>
                </p:cNvCxnSpPr>
                <p:nvPr/>
              </p:nvCxnSpPr>
              <p:spPr>
                <a:xfrm>
                  <a:off x="7789978" y="3043629"/>
                  <a:ext cx="152467" cy="33460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F6B3B17-E7AD-BD7C-3EF4-388BCA95E8EB}"/>
                    </a:ext>
                  </a:extLst>
                </p:cNvPr>
                <p:cNvCxnSpPr>
                  <a:cxnSpLocks/>
                  <a:stCxn id="25" idx="4"/>
                  <a:endCxn id="27" idx="0"/>
                </p:cNvCxnSpPr>
                <p:nvPr/>
              </p:nvCxnSpPr>
              <p:spPr>
                <a:xfrm flipH="1">
                  <a:off x="7665343" y="3064658"/>
                  <a:ext cx="73867" cy="63622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F91128B-72D9-0B07-C3ED-F6602B9284B6}"/>
                    </a:ext>
                  </a:extLst>
                </p:cNvPr>
                <p:cNvCxnSpPr>
                  <a:cxnSpLocks/>
                  <a:stCxn id="25" idx="3"/>
                  <a:endCxn id="28" idx="7"/>
                </p:cNvCxnSpPr>
                <p:nvPr/>
              </p:nvCxnSpPr>
              <p:spPr>
                <a:xfrm flipH="1">
                  <a:off x="7237484" y="3043629"/>
                  <a:ext cx="450958" cy="481536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B4D7864-1BB1-1CE7-E5A7-824AE18A4A09}"/>
                    </a:ext>
                  </a:extLst>
                </p:cNvPr>
                <p:cNvCxnSpPr>
                  <a:cxnSpLocks/>
                  <a:stCxn id="26" idx="3"/>
                  <a:endCxn id="27" idx="7"/>
                </p:cNvCxnSpPr>
                <p:nvPr/>
              </p:nvCxnSpPr>
              <p:spPr>
                <a:xfrm flipH="1">
                  <a:off x="7716111" y="3479768"/>
                  <a:ext cx="226334" cy="242139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A0D26EF-B5F8-E0AA-DDBF-992B5571CFA1}"/>
                    </a:ext>
                  </a:extLst>
                </p:cNvPr>
                <p:cNvCxnSpPr>
                  <a:cxnSpLocks/>
                  <a:stCxn id="26" idx="2"/>
                  <a:endCxn id="28" idx="6"/>
                </p:cNvCxnSpPr>
                <p:nvPr/>
              </p:nvCxnSpPr>
              <p:spPr>
                <a:xfrm flipH="1">
                  <a:off x="7258513" y="3429000"/>
                  <a:ext cx="662903" cy="14693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669187A-A16A-1F44-1EC2-295F4E8745AB}"/>
                    </a:ext>
                  </a:extLst>
                </p:cNvPr>
                <p:cNvCxnSpPr>
                  <a:cxnSpLocks/>
                  <a:stCxn id="28" idx="5"/>
                  <a:endCxn id="27" idx="2"/>
                </p:cNvCxnSpPr>
                <p:nvPr/>
              </p:nvCxnSpPr>
              <p:spPr>
                <a:xfrm>
                  <a:off x="7237484" y="3626701"/>
                  <a:ext cx="356062" cy="14597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B77D8FA-63EF-C0CE-ED85-F3B658829FC8}"/>
                    </a:ext>
                  </a:extLst>
                </p:cNvPr>
                <p:cNvSpPr txBox="1"/>
                <p:nvPr/>
              </p:nvSpPr>
              <p:spPr>
                <a:xfrm>
                  <a:off x="7091412" y="2737495"/>
                  <a:ext cx="233554" cy="265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GB" sz="2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s</a:t>
                  </a:r>
                  <a:r>
                    <a:rPr lang="en-GB" sz="2000" baseline="-25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i</a:t>
                  </a:r>
                  <a:endParaRPr lang="en-GB" sz="2000" baseline="-25000" dirty="0">
                    <a:solidFill>
                      <a:srgbClr val="80C5C7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8F709B-60A6-8E2A-8E71-2912EEAAD9C1}"/>
                  </a:ext>
                </a:extLst>
              </p:cNvPr>
              <p:cNvSpPr txBox="1"/>
              <p:nvPr/>
            </p:nvSpPr>
            <p:spPr>
              <a:xfrm>
                <a:off x="2074381" y="5570002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C765A1-F977-CA80-7999-FC93D45613CD}"/>
                  </a:ext>
                </a:extLst>
              </p:cNvPr>
              <p:cNvSpPr txBox="1"/>
              <p:nvPr/>
            </p:nvSpPr>
            <p:spPr>
              <a:xfrm>
                <a:off x="1695349" y="489559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4AC2C1-70EF-0E32-61AA-C54977673F08}"/>
                  </a:ext>
                </a:extLst>
              </p:cNvPr>
              <p:cNvSpPr txBox="1"/>
              <p:nvPr/>
            </p:nvSpPr>
            <p:spPr>
              <a:xfrm>
                <a:off x="1559496" y="6165304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-1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5D3312-0844-B49D-25F3-538E30EA911B}"/>
                  </a:ext>
                </a:extLst>
              </p:cNvPr>
              <p:cNvSpPr txBox="1"/>
              <p:nvPr/>
            </p:nvSpPr>
            <p:spPr>
              <a:xfrm>
                <a:off x="335360" y="5877272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1DDA97-DF30-A8F6-A840-01D524B595D4}"/>
                  </a:ext>
                </a:extLst>
              </p:cNvPr>
              <p:cNvSpPr txBox="1"/>
              <p:nvPr/>
            </p:nvSpPr>
            <p:spPr>
              <a:xfrm>
                <a:off x="509584" y="5059059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-1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14414D9-40BE-58A4-FF35-8F1DD5C66F76}"/>
                </a:ext>
              </a:extLst>
            </p:cNvPr>
            <p:cNvSpPr txBox="1"/>
            <p:nvPr/>
          </p:nvSpPr>
          <p:spPr>
            <a:xfrm>
              <a:off x="550417" y="4261282"/>
              <a:ext cx="1819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(1) get other neuron values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9A18E55-FA00-9853-8CEE-4C3EF89D551F}"/>
              </a:ext>
            </a:extLst>
          </p:cNvPr>
          <p:cNvGrpSpPr/>
          <p:nvPr/>
        </p:nvGrpSpPr>
        <p:grpSpPr>
          <a:xfrm>
            <a:off x="2567608" y="4376696"/>
            <a:ext cx="1963938" cy="2004147"/>
            <a:chOff x="2567608" y="4376696"/>
            <a:chExt cx="1963938" cy="200414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B51700E-2262-D1C6-4702-14D7CA2A3D3A}"/>
                </a:ext>
              </a:extLst>
            </p:cNvPr>
            <p:cNvGrpSpPr/>
            <p:nvPr/>
          </p:nvGrpSpPr>
          <p:grpSpPr>
            <a:xfrm>
              <a:off x="2567608" y="4715417"/>
              <a:ext cx="1715346" cy="1665426"/>
              <a:chOff x="2567608" y="4715417"/>
              <a:chExt cx="1715346" cy="1665426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5ADE693-D1B2-332E-A895-3A794411C9BC}"/>
                  </a:ext>
                </a:extLst>
              </p:cNvPr>
              <p:cNvGrpSpPr/>
              <p:nvPr/>
            </p:nvGrpSpPr>
            <p:grpSpPr>
              <a:xfrm>
                <a:off x="2818194" y="4715417"/>
                <a:ext cx="1464760" cy="1665426"/>
                <a:chOff x="7091412" y="2737495"/>
                <a:chExt cx="973598" cy="1106977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A746329-93D1-3622-4896-7E779AA0BA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0074" y="2997791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1CB67695-55DC-DA59-2915-AADD2615A3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7413" y="2921064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65B0F0F-1A59-4924-7F47-F19DEE9B86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1416" y="3357203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7360AA2-4814-1BD0-7E75-0DFE64DE13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3546" y="3700878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7261413-3C08-1203-CACF-4B1DADD492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4919" y="3504136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BC805AF3-348A-82D2-09C2-4A68F437FB38}"/>
                    </a:ext>
                  </a:extLst>
                </p:cNvPr>
                <p:cNvCxnSpPr>
                  <a:cxnSpLocks/>
                  <a:stCxn id="56" idx="5"/>
                  <a:endCxn id="59" idx="1"/>
                </p:cNvCxnSpPr>
                <p:nvPr/>
              </p:nvCxnSpPr>
              <p:spPr>
                <a:xfrm>
                  <a:off x="7332639" y="3120356"/>
                  <a:ext cx="281936" cy="6015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97152E49-CF99-9239-0AE4-8326B5449DF2}"/>
                    </a:ext>
                  </a:extLst>
                </p:cNvPr>
                <p:cNvCxnSpPr>
                  <a:cxnSpLocks/>
                  <a:stCxn id="56" idx="4"/>
                  <a:endCxn id="60" idx="0"/>
                </p:cNvCxnSpPr>
                <p:nvPr/>
              </p:nvCxnSpPr>
              <p:spPr>
                <a:xfrm flipH="1">
                  <a:off x="7186716" y="3141385"/>
                  <a:ext cx="95155" cy="3627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C70F9E3-1055-0F46-4435-9684EA4DE539}"/>
                    </a:ext>
                  </a:extLst>
                </p:cNvPr>
                <p:cNvCxnSpPr>
                  <a:cxnSpLocks/>
                  <a:stCxn id="56" idx="5"/>
                  <a:endCxn id="58" idx="2"/>
                </p:cNvCxnSpPr>
                <p:nvPr/>
              </p:nvCxnSpPr>
              <p:spPr>
                <a:xfrm>
                  <a:off x="7332639" y="3120356"/>
                  <a:ext cx="588777" cy="30864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7AEE19D-4AE6-DEBF-FF5E-DE4BAABFF800}"/>
                    </a:ext>
                  </a:extLst>
                </p:cNvPr>
                <p:cNvCxnSpPr>
                  <a:cxnSpLocks/>
                  <a:stCxn id="56" idx="6"/>
                  <a:endCxn id="57" idx="2"/>
                </p:cNvCxnSpPr>
                <p:nvPr/>
              </p:nvCxnSpPr>
              <p:spPr>
                <a:xfrm flipV="1">
                  <a:off x="7353668" y="2992861"/>
                  <a:ext cx="313745" cy="76727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6D862FFE-409D-8471-E8B3-9C4794072D9D}"/>
                    </a:ext>
                  </a:extLst>
                </p:cNvPr>
                <p:cNvCxnSpPr>
                  <a:cxnSpLocks/>
                  <a:stCxn id="57" idx="5"/>
                  <a:endCxn id="58" idx="1"/>
                </p:cNvCxnSpPr>
                <p:nvPr/>
              </p:nvCxnSpPr>
              <p:spPr>
                <a:xfrm>
                  <a:off x="7789978" y="3043629"/>
                  <a:ext cx="152467" cy="33460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0D1531E-8576-E2CD-3230-603194B82DCC}"/>
                    </a:ext>
                  </a:extLst>
                </p:cNvPr>
                <p:cNvCxnSpPr>
                  <a:cxnSpLocks/>
                  <a:stCxn id="57" idx="4"/>
                  <a:endCxn id="59" idx="0"/>
                </p:cNvCxnSpPr>
                <p:nvPr/>
              </p:nvCxnSpPr>
              <p:spPr>
                <a:xfrm flipH="1">
                  <a:off x="7665343" y="3064658"/>
                  <a:ext cx="73867" cy="63622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DECDEE1-346B-6669-F114-5DA7955A44A6}"/>
                    </a:ext>
                  </a:extLst>
                </p:cNvPr>
                <p:cNvCxnSpPr>
                  <a:cxnSpLocks/>
                  <a:stCxn id="57" idx="3"/>
                  <a:endCxn id="60" idx="7"/>
                </p:cNvCxnSpPr>
                <p:nvPr/>
              </p:nvCxnSpPr>
              <p:spPr>
                <a:xfrm flipH="1">
                  <a:off x="7237484" y="3043629"/>
                  <a:ext cx="450958" cy="481536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229821F-ECF4-1609-C8A1-E9B17C8C83D0}"/>
                    </a:ext>
                  </a:extLst>
                </p:cNvPr>
                <p:cNvCxnSpPr>
                  <a:cxnSpLocks/>
                  <a:stCxn id="58" idx="3"/>
                  <a:endCxn id="59" idx="7"/>
                </p:cNvCxnSpPr>
                <p:nvPr/>
              </p:nvCxnSpPr>
              <p:spPr>
                <a:xfrm flipH="1">
                  <a:off x="7716111" y="3479768"/>
                  <a:ext cx="226334" cy="242139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A938B04C-BE80-D288-4F20-1361699B07F9}"/>
                    </a:ext>
                  </a:extLst>
                </p:cNvPr>
                <p:cNvCxnSpPr>
                  <a:cxnSpLocks/>
                  <a:stCxn id="58" idx="2"/>
                  <a:endCxn id="60" idx="6"/>
                </p:cNvCxnSpPr>
                <p:nvPr/>
              </p:nvCxnSpPr>
              <p:spPr>
                <a:xfrm flipH="1">
                  <a:off x="7258513" y="3429000"/>
                  <a:ext cx="662903" cy="14693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F5FD95F-FB8A-2DFB-B808-860DF9202EFD}"/>
                    </a:ext>
                  </a:extLst>
                </p:cNvPr>
                <p:cNvCxnSpPr>
                  <a:cxnSpLocks/>
                  <a:stCxn id="60" idx="5"/>
                  <a:endCxn id="59" idx="2"/>
                </p:cNvCxnSpPr>
                <p:nvPr/>
              </p:nvCxnSpPr>
              <p:spPr>
                <a:xfrm>
                  <a:off x="7237484" y="3626701"/>
                  <a:ext cx="356062" cy="14597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47C7954-017F-C4D6-F13D-6E70091C8F48}"/>
                    </a:ext>
                  </a:extLst>
                </p:cNvPr>
                <p:cNvSpPr txBox="1"/>
                <p:nvPr/>
              </p:nvSpPr>
              <p:spPr>
                <a:xfrm>
                  <a:off x="7091412" y="2737495"/>
                  <a:ext cx="233554" cy="265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GB" sz="2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s</a:t>
                  </a:r>
                  <a:r>
                    <a:rPr lang="en-GB" sz="2000" baseline="-25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i</a:t>
                  </a:r>
                  <a:endParaRPr lang="en-GB" sz="2000" baseline="-25000" dirty="0">
                    <a:solidFill>
                      <a:srgbClr val="80C5C7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FD7934-CC7B-5729-E053-026F340E13F0}"/>
                  </a:ext>
                </a:extLst>
              </p:cNvPr>
              <p:cNvSpPr txBox="1"/>
              <p:nvPr/>
            </p:nvSpPr>
            <p:spPr>
              <a:xfrm>
                <a:off x="3140311" y="4833257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0.1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3E05EEE-9F52-FB6B-58E8-7CA80F717C79}"/>
                  </a:ext>
                </a:extLst>
              </p:cNvPr>
              <p:cNvSpPr txBox="1"/>
              <p:nvPr/>
            </p:nvSpPr>
            <p:spPr>
              <a:xfrm>
                <a:off x="3503712" y="5229200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-0.3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B6048D3-3C84-71B2-6C1A-1E41D0DF3C3E}"/>
                  </a:ext>
                </a:extLst>
              </p:cNvPr>
              <p:cNvSpPr txBox="1"/>
              <p:nvPr/>
            </p:nvSpPr>
            <p:spPr>
              <a:xfrm>
                <a:off x="3442154" y="5722806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-0.3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E6CEE33-CEB1-5510-62BF-4D3BAB7027F6}"/>
                  </a:ext>
                </a:extLst>
              </p:cNvPr>
              <p:cNvSpPr txBox="1"/>
              <p:nvPr/>
            </p:nvSpPr>
            <p:spPr>
              <a:xfrm>
                <a:off x="2567608" y="5445224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0.2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7F82DD-667C-8B97-44D3-90E98DB641C6}"/>
                </a:ext>
              </a:extLst>
            </p:cNvPr>
            <p:cNvSpPr txBox="1"/>
            <p:nvPr/>
          </p:nvSpPr>
          <p:spPr>
            <a:xfrm>
              <a:off x="2711624" y="4376696"/>
              <a:ext cx="1819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(2) get weights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651F6AA-2779-9AD2-0445-292CA6BAE140}"/>
              </a:ext>
            </a:extLst>
          </p:cNvPr>
          <p:cNvGrpSpPr/>
          <p:nvPr/>
        </p:nvGrpSpPr>
        <p:grpSpPr>
          <a:xfrm>
            <a:off x="5231904" y="4376696"/>
            <a:ext cx="3009888" cy="2052791"/>
            <a:chOff x="5231904" y="4376696"/>
            <a:chExt cx="3009888" cy="205279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1D960C-4DBC-AF4D-69C4-FCF21E718E50}"/>
                </a:ext>
              </a:extLst>
            </p:cNvPr>
            <p:cNvGrpSpPr/>
            <p:nvPr/>
          </p:nvGrpSpPr>
          <p:grpSpPr>
            <a:xfrm>
              <a:off x="5373839" y="4952159"/>
              <a:ext cx="2757322" cy="1477328"/>
              <a:chOff x="2853559" y="4952159"/>
              <a:chExt cx="2757322" cy="147732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575308E0-BE3D-B469-9CF3-BD462071E7AB}"/>
                  </a:ext>
                </a:extLst>
              </p:cNvPr>
              <p:cNvGrpSpPr/>
              <p:nvPr/>
            </p:nvGrpSpPr>
            <p:grpSpPr>
              <a:xfrm>
                <a:off x="2853559" y="4991593"/>
                <a:ext cx="1429394" cy="1389250"/>
                <a:chOff x="7114919" y="2921064"/>
                <a:chExt cx="950091" cy="923408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6A08BA1A-7931-D68B-7E32-56E24CCDF7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0074" y="2997791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36BFDE5-B72C-A155-AC1B-3F1C96E505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7413" y="2921064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F374C48-E43E-3890-FA54-7BDF841543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1416" y="3357203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A140028C-B01F-9DDC-9ED4-C76630BF2A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3546" y="3700878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555A447-1A74-B14A-4460-A082F7312A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4919" y="3504136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D8B7546E-4649-9534-8091-5BC927569717}"/>
                    </a:ext>
                  </a:extLst>
                </p:cNvPr>
                <p:cNvCxnSpPr>
                  <a:cxnSpLocks/>
                  <a:stCxn id="86" idx="4"/>
                  <a:endCxn id="89" idx="1"/>
                </p:cNvCxnSpPr>
                <p:nvPr/>
              </p:nvCxnSpPr>
              <p:spPr>
                <a:xfrm>
                  <a:off x="7281871" y="3141384"/>
                  <a:ext cx="332703" cy="580522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E747987-3246-39A8-B4F2-0F08EEE861A3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7186716" y="3120356"/>
                  <a:ext cx="44387" cy="38378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9EA5C5C-2AB8-28CF-3D5A-00BDC7DB1AC3}"/>
                    </a:ext>
                  </a:extLst>
                </p:cNvPr>
                <p:cNvCxnSpPr>
                  <a:cxnSpLocks/>
                  <a:stCxn id="86" idx="5"/>
                  <a:endCxn id="88" idx="2"/>
                </p:cNvCxnSpPr>
                <p:nvPr/>
              </p:nvCxnSpPr>
              <p:spPr>
                <a:xfrm>
                  <a:off x="7332639" y="3120356"/>
                  <a:ext cx="588777" cy="30864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6560396-5F31-9C1E-D304-25B91409D90F}"/>
                    </a:ext>
                  </a:extLst>
                </p:cNvPr>
                <p:cNvCxnSpPr>
                  <a:cxnSpLocks/>
                  <a:stCxn id="86" idx="6"/>
                  <a:endCxn id="87" idx="2"/>
                </p:cNvCxnSpPr>
                <p:nvPr/>
              </p:nvCxnSpPr>
              <p:spPr>
                <a:xfrm flipV="1">
                  <a:off x="7353668" y="2992861"/>
                  <a:ext cx="313745" cy="76727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F1081D4A-8523-080B-DC54-08FE4B4DE056}"/>
                    </a:ext>
                  </a:extLst>
                </p:cNvPr>
                <p:cNvCxnSpPr>
                  <a:cxnSpLocks/>
                  <a:stCxn id="87" idx="5"/>
                  <a:endCxn id="88" idx="1"/>
                </p:cNvCxnSpPr>
                <p:nvPr/>
              </p:nvCxnSpPr>
              <p:spPr>
                <a:xfrm>
                  <a:off x="7789978" y="3043629"/>
                  <a:ext cx="152467" cy="33460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A8E7DAA6-2C85-DD10-D980-862FFE47E92B}"/>
                    </a:ext>
                  </a:extLst>
                </p:cNvPr>
                <p:cNvCxnSpPr>
                  <a:cxnSpLocks/>
                  <a:stCxn id="87" idx="4"/>
                  <a:endCxn id="89" idx="0"/>
                </p:cNvCxnSpPr>
                <p:nvPr/>
              </p:nvCxnSpPr>
              <p:spPr>
                <a:xfrm flipH="1">
                  <a:off x="7665343" y="3064658"/>
                  <a:ext cx="73867" cy="63622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01D1131A-37C4-AF07-749C-84F814A7FB71}"/>
                    </a:ext>
                  </a:extLst>
                </p:cNvPr>
                <p:cNvCxnSpPr>
                  <a:cxnSpLocks/>
                  <a:stCxn id="87" idx="3"/>
                  <a:endCxn id="90" idx="7"/>
                </p:cNvCxnSpPr>
                <p:nvPr/>
              </p:nvCxnSpPr>
              <p:spPr>
                <a:xfrm flipH="1">
                  <a:off x="7237484" y="3043629"/>
                  <a:ext cx="450958" cy="481536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DA773959-FBDF-65F0-E7E0-685509463414}"/>
                    </a:ext>
                  </a:extLst>
                </p:cNvPr>
                <p:cNvCxnSpPr>
                  <a:cxnSpLocks/>
                  <a:stCxn id="88" idx="3"/>
                  <a:endCxn id="89" idx="7"/>
                </p:cNvCxnSpPr>
                <p:nvPr/>
              </p:nvCxnSpPr>
              <p:spPr>
                <a:xfrm flipH="1">
                  <a:off x="7716111" y="3479768"/>
                  <a:ext cx="226334" cy="242139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6F1EB1D9-B3CE-F1A5-FB46-C0157AA60CC1}"/>
                    </a:ext>
                  </a:extLst>
                </p:cNvPr>
                <p:cNvCxnSpPr>
                  <a:cxnSpLocks/>
                  <a:stCxn id="88" idx="2"/>
                  <a:endCxn id="90" idx="6"/>
                </p:cNvCxnSpPr>
                <p:nvPr/>
              </p:nvCxnSpPr>
              <p:spPr>
                <a:xfrm flipH="1">
                  <a:off x="7258513" y="3429000"/>
                  <a:ext cx="662903" cy="14693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A6EAF23-4EE2-1B06-10FF-C63D610A0204}"/>
                    </a:ext>
                  </a:extLst>
                </p:cNvPr>
                <p:cNvCxnSpPr>
                  <a:cxnSpLocks/>
                  <a:stCxn id="90" idx="5"/>
                  <a:endCxn id="89" idx="2"/>
                </p:cNvCxnSpPr>
                <p:nvPr/>
              </p:nvCxnSpPr>
              <p:spPr>
                <a:xfrm>
                  <a:off x="7237484" y="3626701"/>
                  <a:ext cx="356062" cy="14597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36A953A-8249-CDE9-20F5-C75EB17AA991}"/>
                  </a:ext>
                </a:extLst>
              </p:cNvPr>
              <p:cNvSpPr txBox="1"/>
              <p:nvPr/>
            </p:nvSpPr>
            <p:spPr>
              <a:xfrm>
                <a:off x="4278400" y="4952159"/>
                <a:ext cx="133248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     0.1 x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+ -0.3 x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+ -0.3 x 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-1</a:t>
                </a:r>
              </a:p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+  0.2 x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  <a:p>
                <a:pPr algn="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= 0.3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37C1A68-B620-DE30-9572-0DC764714658}"/>
                </a:ext>
              </a:extLst>
            </p:cNvPr>
            <p:cNvSpPr txBox="1"/>
            <p:nvPr/>
          </p:nvSpPr>
          <p:spPr>
            <a:xfrm>
              <a:off x="5231904" y="4376696"/>
              <a:ext cx="300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(3) sum weights x values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BE52F0-4D93-67B9-7F9A-A4AC95961DA7}"/>
              </a:ext>
            </a:extLst>
          </p:cNvPr>
          <p:cNvGrpSpPr/>
          <p:nvPr/>
        </p:nvGrpSpPr>
        <p:grpSpPr>
          <a:xfrm>
            <a:off x="8294738" y="4376696"/>
            <a:ext cx="3331430" cy="2164343"/>
            <a:chOff x="8294738" y="4376696"/>
            <a:chExt cx="3331430" cy="2164343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26BE0E-1D86-C987-1FB4-C503FB430440}"/>
                </a:ext>
              </a:extLst>
            </p:cNvPr>
            <p:cNvSpPr txBox="1"/>
            <p:nvPr/>
          </p:nvSpPr>
          <p:spPr>
            <a:xfrm>
              <a:off x="8616280" y="4376696"/>
              <a:ext cx="300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(4) threshold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3208200-7A95-5265-1967-3A76E3C02AB2}"/>
                </a:ext>
              </a:extLst>
            </p:cNvPr>
            <p:cNvSpPr txBox="1"/>
            <p:nvPr/>
          </p:nvSpPr>
          <p:spPr>
            <a:xfrm>
              <a:off x="9973876" y="5086830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sign(0.3) = </a:t>
              </a:r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1FD24AE-9B34-0D42-4BBE-CEF429B0E0B0}"/>
                </a:ext>
              </a:extLst>
            </p:cNvPr>
            <p:cNvGrpSpPr/>
            <p:nvPr/>
          </p:nvGrpSpPr>
          <p:grpSpPr>
            <a:xfrm>
              <a:off x="8654700" y="4991593"/>
              <a:ext cx="1429394" cy="1389250"/>
              <a:chOff x="7114919" y="2921064"/>
              <a:chExt cx="950091" cy="92340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F8CD327-C9BD-6A6D-3512-BE3CC14209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10074" y="2997791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F42CA05-2A3A-ADE3-A9E1-395A9A42E6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7413" y="2921064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70CB79E-347F-75CA-1373-1998DFF6E1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1416" y="3357203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A32C560-C782-CCA0-BAC5-C5AAC89E0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3546" y="3700878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E0C6E98-82D4-D0BB-4ACA-64E9EEB2E7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14919" y="3504136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8CB4284-9603-BB8F-737F-A4E79537D0C3}"/>
                  </a:ext>
                </a:extLst>
              </p:cNvPr>
              <p:cNvCxnSpPr>
                <a:cxnSpLocks/>
                <a:stCxn id="110" idx="5"/>
                <a:endCxn id="113" idx="1"/>
              </p:cNvCxnSpPr>
              <p:nvPr/>
            </p:nvCxnSpPr>
            <p:spPr>
              <a:xfrm>
                <a:off x="7332639" y="3120356"/>
                <a:ext cx="281935" cy="601551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B7300542-1B07-3E49-85DF-9CF19F15833B}"/>
                  </a:ext>
                </a:extLst>
              </p:cNvPr>
              <p:cNvCxnSpPr>
                <a:cxnSpLocks/>
                <a:stCxn id="110" idx="4"/>
                <a:endCxn id="114" idx="0"/>
              </p:cNvCxnSpPr>
              <p:nvPr/>
            </p:nvCxnSpPr>
            <p:spPr>
              <a:xfrm flipH="1">
                <a:off x="7186716" y="3141384"/>
                <a:ext cx="95155" cy="36275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DEBB6D7-EC7F-9C1E-180C-6CF375EB0FF1}"/>
                  </a:ext>
                </a:extLst>
              </p:cNvPr>
              <p:cNvCxnSpPr>
                <a:cxnSpLocks/>
                <a:stCxn id="110" idx="5"/>
                <a:endCxn id="112" idx="2"/>
              </p:cNvCxnSpPr>
              <p:nvPr/>
            </p:nvCxnSpPr>
            <p:spPr>
              <a:xfrm>
                <a:off x="7332639" y="3120356"/>
                <a:ext cx="588777" cy="30864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C2EB6F4-438E-1813-46D3-30774F6A2191}"/>
                  </a:ext>
                </a:extLst>
              </p:cNvPr>
              <p:cNvCxnSpPr>
                <a:cxnSpLocks/>
                <a:stCxn id="110" idx="6"/>
                <a:endCxn id="111" idx="2"/>
              </p:cNvCxnSpPr>
              <p:nvPr/>
            </p:nvCxnSpPr>
            <p:spPr>
              <a:xfrm flipV="1">
                <a:off x="7353668" y="2992861"/>
                <a:ext cx="313745" cy="76727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8D3136E-B60B-1411-D9DB-C0D502D59B5E}"/>
                  </a:ext>
                </a:extLst>
              </p:cNvPr>
              <p:cNvCxnSpPr>
                <a:cxnSpLocks/>
                <a:stCxn id="111" idx="5"/>
                <a:endCxn id="112" idx="1"/>
              </p:cNvCxnSpPr>
              <p:nvPr/>
            </p:nvCxnSpPr>
            <p:spPr>
              <a:xfrm>
                <a:off x="7789978" y="3043629"/>
                <a:ext cx="152467" cy="334603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48D0297-8B9F-9DE9-545F-C607AE4E096F}"/>
                  </a:ext>
                </a:extLst>
              </p:cNvPr>
              <p:cNvCxnSpPr>
                <a:cxnSpLocks/>
                <a:stCxn id="111" idx="4"/>
                <a:endCxn id="113" idx="0"/>
              </p:cNvCxnSpPr>
              <p:nvPr/>
            </p:nvCxnSpPr>
            <p:spPr>
              <a:xfrm flipH="1">
                <a:off x="7665343" y="3064658"/>
                <a:ext cx="73867" cy="63622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F0AB971-87E6-3BB6-910C-321E44468036}"/>
                  </a:ext>
                </a:extLst>
              </p:cNvPr>
              <p:cNvCxnSpPr>
                <a:cxnSpLocks/>
                <a:stCxn id="111" idx="3"/>
                <a:endCxn id="114" idx="7"/>
              </p:cNvCxnSpPr>
              <p:nvPr/>
            </p:nvCxnSpPr>
            <p:spPr>
              <a:xfrm flipH="1">
                <a:off x="7237484" y="3043629"/>
                <a:ext cx="450958" cy="481536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AD88DF-AEA3-3091-6F59-57F5309F9945}"/>
                  </a:ext>
                </a:extLst>
              </p:cNvPr>
              <p:cNvCxnSpPr>
                <a:cxnSpLocks/>
                <a:stCxn id="112" idx="3"/>
                <a:endCxn id="113" idx="7"/>
              </p:cNvCxnSpPr>
              <p:nvPr/>
            </p:nvCxnSpPr>
            <p:spPr>
              <a:xfrm flipH="1">
                <a:off x="7716111" y="3479768"/>
                <a:ext cx="226334" cy="242139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D3DB50A-D560-7CA3-DCE5-C8D873A9EE6B}"/>
                  </a:ext>
                </a:extLst>
              </p:cNvPr>
              <p:cNvCxnSpPr>
                <a:cxnSpLocks/>
                <a:stCxn id="112" idx="2"/>
                <a:endCxn id="114" idx="6"/>
              </p:cNvCxnSpPr>
              <p:nvPr/>
            </p:nvCxnSpPr>
            <p:spPr>
              <a:xfrm flipH="1">
                <a:off x="7258513" y="3429000"/>
                <a:ext cx="662903" cy="146933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A86D421-0599-4C35-2019-C5B9F0D3D87D}"/>
                  </a:ext>
                </a:extLst>
              </p:cNvPr>
              <p:cNvCxnSpPr>
                <a:cxnSpLocks/>
                <a:stCxn id="114" idx="5"/>
                <a:endCxn id="113" idx="2"/>
              </p:cNvCxnSpPr>
              <p:nvPr/>
            </p:nvCxnSpPr>
            <p:spPr>
              <a:xfrm>
                <a:off x="7237484" y="3626701"/>
                <a:ext cx="356062" cy="14597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8B2D24E-5A92-2914-9C19-C5A936A671AF}"/>
                </a:ext>
              </a:extLst>
            </p:cNvPr>
            <p:cNvSpPr txBox="1"/>
            <p:nvPr/>
          </p:nvSpPr>
          <p:spPr>
            <a:xfrm>
              <a:off x="10033759" y="557640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F7E4AA1-4B62-2E0F-F723-70C8CBF3F5FE}"/>
                </a:ext>
              </a:extLst>
            </p:cNvPr>
            <p:cNvSpPr txBox="1"/>
            <p:nvPr/>
          </p:nvSpPr>
          <p:spPr>
            <a:xfrm>
              <a:off x="9654727" y="4901998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A87FA4C-D231-4803-AFEA-19161064BEA7}"/>
                </a:ext>
              </a:extLst>
            </p:cNvPr>
            <p:cNvSpPr txBox="1"/>
            <p:nvPr/>
          </p:nvSpPr>
          <p:spPr>
            <a:xfrm>
              <a:off x="9518874" y="617170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-1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F164F3A-8B79-CBBD-9C98-9DB5157A925F}"/>
                </a:ext>
              </a:extLst>
            </p:cNvPr>
            <p:cNvSpPr txBox="1"/>
            <p:nvPr/>
          </p:nvSpPr>
          <p:spPr>
            <a:xfrm>
              <a:off x="8294738" y="588367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1601B5B-CF19-279E-4187-9AD5FC440CF8}"/>
                </a:ext>
              </a:extLst>
            </p:cNvPr>
            <p:cNvSpPr txBox="1"/>
            <p:nvPr/>
          </p:nvSpPr>
          <p:spPr>
            <a:xfrm>
              <a:off x="8299913" y="4873361"/>
              <a:ext cx="444518" cy="369332"/>
            </a:xfrm>
            <a:prstGeom prst="rect">
              <a:avLst/>
            </a:prstGeom>
            <a:solidFill>
              <a:srgbClr val="80C5C7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/>
                  </a:solidFill>
                  <a:latin typeface="Helvetica" pitchFamily="2" charset="0"/>
                </a:rPr>
                <a:t>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4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D442-AB6B-7D01-E507-6AA22321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If we keep updating the neurons like this….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E044-D5CE-6C0C-DCBB-DFF5592E5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…then maybe the network will fall into a stable state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3ED53E-581A-2FC7-601F-8F418B445192}"/>
              </a:ext>
            </a:extLst>
          </p:cNvPr>
          <p:cNvSpPr>
            <a:spLocks noChangeAspect="1"/>
          </p:cNvSpPr>
          <p:nvPr/>
        </p:nvSpPr>
        <p:spPr>
          <a:xfrm>
            <a:off x="1875419" y="3048091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697C24-ED97-D91A-AFC4-2B32AAF58474}"/>
              </a:ext>
            </a:extLst>
          </p:cNvPr>
          <p:cNvSpPr>
            <a:spLocks noChangeAspect="1"/>
          </p:cNvSpPr>
          <p:nvPr/>
        </p:nvSpPr>
        <p:spPr>
          <a:xfrm>
            <a:off x="2563477" y="2932657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5E531D-D30C-F2A4-9904-2E0A6DD331A7}"/>
              </a:ext>
            </a:extLst>
          </p:cNvPr>
          <p:cNvSpPr>
            <a:spLocks noChangeAspect="1"/>
          </p:cNvSpPr>
          <p:nvPr/>
        </p:nvSpPr>
        <p:spPr>
          <a:xfrm>
            <a:off x="2945620" y="3588820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1E0BE1-F80A-9084-ECB2-71E55E529131}"/>
              </a:ext>
            </a:extLst>
          </p:cNvPr>
          <p:cNvSpPr>
            <a:spLocks noChangeAspect="1"/>
          </p:cNvSpPr>
          <p:nvPr/>
        </p:nvSpPr>
        <p:spPr>
          <a:xfrm>
            <a:off x="2452345" y="4105872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75F2C1-8015-509C-2D35-8B1AA1687C41}"/>
              </a:ext>
            </a:extLst>
          </p:cNvPr>
          <p:cNvSpPr>
            <a:spLocks noChangeAspect="1"/>
          </p:cNvSpPr>
          <p:nvPr/>
        </p:nvSpPr>
        <p:spPr>
          <a:xfrm>
            <a:off x="1732260" y="3809878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FD0BDF-89D4-45A0-6E6D-171A370D15AC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2059816" y="3232488"/>
            <a:ext cx="424167" cy="90502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86552-9239-1B57-A1EE-191356DBBE0A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1840277" y="3264126"/>
            <a:ext cx="143159" cy="54575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5E7F58-3F5E-1A11-EC8E-F4D23B5BFBE9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2059816" y="3232488"/>
            <a:ext cx="885804" cy="464349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9E86A1-12F4-65D4-9C71-E50B8EFDCA0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091453" y="3040674"/>
            <a:ext cx="472023" cy="11543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7FA109-CD30-9380-8A00-1E9BD459DB1C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2747873" y="3117054"/>
            <a:ext cx="229384" cy="5034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F7B01B-7B03-3DAC-5A6A-C9F244899981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2560362" y="3148691"/>
            <a:ext cx="111132" cy="95718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28FE19-0440-E06F-D5E7-C96A2BF30353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916657" y="3117054"/>
            <a:ext cx="678458" cy="72446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3E9A3-243A-6C54-867C-37408C688527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2636742" y="3773217"/>
            <a:ext cx="340515" cy="36429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59F1AC-7296-E70A-3AF9-A0117616C3CF}"/>
              </a:ext>
            </a:extLst>
          </p:cNvPr>
          <p:cNvCxnSpPr>
            <a:cxnSpLocks/>
            <a:stCxn id="8" idx="2"/>
            <a:endCxn id="10" idx="6"/>
          </p:cNvCxnSpPr>
          <p:nvPr/>
        </p:nvCxnSpPr>
        <p:spPr>
          <a:xfrm flipH="1">
            <a:off x="1948294" y="3696837"/>
            <a:ext cx="997325" cy="22105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AFB2C9-9904-20CE-41D8-33004E6F4CED}"/>
              </a:ext>
            </a:extLst>
          </p:cNvPr>
          <p:cNvCxnSpPr>
            <a:cxnSpLocks/>
            <a:stCxn id="10" idx="5"/>
            <a:endCxn id="9" idx="2"/>
          </p:cNvCxnSpPr>
          <p:nvPr/>
        </p:nvCxnSpPr>
        <p:spPr>
          <a:xfrm>
            <a:off x="1916657" y="3994275"/>
            <a:ext cx="535689" cy="21961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CA6740-42EE-50F9-32E0-BEC5EFDAC7AC}"/>
              </a:ext>
            </a:extLst>
          </p:cNvPr>
          <p:cNvSpPr txBox="1"/>
          <p:nvPr/>
        </p:nvSpPr>
        <p:spPr>
          <a:xfrm>
            <a:off x="2530359" y="2536092"/>
            <a:ext cx="35137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>
                <a:solidFill>
                  <a:srgbClr val="80C5C7"/>
                </a:solidFill>
                <a:latin typeface="Helvetica" pitchFamily="2" charset="0"/>
              </a:rPr>
              <a:t>s</a:t>
            </a:r>
            <a:r>
              <a:rPr lang="en-GB" sz="2000" baseline="-25000" dirty="0" err="1">
                <a:solidFill>
                  <a:srgbClr val="80C5C7"/>
                </a:solidFill>
                <a:latin typeface="Helvetica" pitchFamily="2" charset="0"/>
              </a:rPr>
              <a:t>j</a:t>
            </a:r>
            <a:endParaRPr lang="en-GB" sz="2000" baseline="-25000" dirty="0">
              <a:solidFill>
                <a:srgbClr val="80C5C7"/>
              </a:solidFill>
              <a:latin typeface="Helvetica" pitchFamily="2" charset="0"/>
            </a:endParaRPr>
          </a:p>
        </p:txBody>
      </p:sp>
      <p:pic>
        <p:nvPicPr>
          <p:cNvPr id="4" name="smiley.mp4">
            <a:hlinkClick r:id="" action="ppaction://media"/>
            <a:extLst>
              <a:ext uri="{FF2B5EF4-FFF2-40B4-BE49-F238E27FC236}">
                <a16:creationId xmlns:a16="http://schemas.microsoft.com/office/drawing/2014/main" id="{6BF31072-ECF0-745D-9B66-4F6C14C18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02" t="9770" r="63238"/>
          <a:stretch/>
        </p:blipFill>
        <p:spPr>
          <a:xfrm>
            <a:off x="4568891" y="2230244"/>
            <a:ext cx="3054218" cy="2949236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2E5B406-CAC1-B1DB-5CF9-25A5D2AD91FD}"/>
              </a:ext>
            </a:extLst>
          </p:cNvPr>
          <p:cNvGrpSpPr/>
          <p:nvPr/>
        </p:nvGrpSpPr>
        <p:grpSpPr>
          <a:xfrm>
            <a:off x="1012386" y="1467345"/>
            <a:ext cx="5149707" cy="2866688"/>
            <a:chOff x="1012386" y="1467345"/>
            <a:chExt cx="5149707" cy="286668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DD43E74-1E47-9C08-CECF-6B7ABDE6F7C0}"/>
                </a:ext>
              </a:extLst>
            </p:cNvPr>
            <p:cNvSpPr/>
            <p:nvPr/>
          </p:nvSpPr>
          <p:spPr>
            <a:xfrm>
              <a:off x="3085171" y="1923969"/>
              <a:ext cx="1657814" cy="1666724"/>
            </a:xfrm>
            <a:custGeom>
              <a:avLst/>
              <a:gdLst>
                <a:gd name="connsiteX0" fmla="*/ 0 w 1657814"/>
                <a:gd name="connsiteY0" fmla="*/ 1666724 h 1666724"/>
                <a:gd name="connsiteX1" fmla="*/ 1003609 w 1657814"/>
                <a:gd name="connsiteY1" fmla="*/ 90685 h 1666724"/>
                <a:gd name="connsiteX2" fmla="*/ 1657814 w 1657814"/>
                <a:gd name="connsiteY2" fmla="*/ 328577 h 166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814" h="1666724">
                  <a:moveTo>
                    <a:pt x="0" y="1666724"/>
                  </a:moveTo>
                  <a:cubicBezTo>
                    <a:pt x="363653" y="990216"/>
                    <a:pt x="727307" y="313709"/>
                    <a:pt x="1003609" y="90685"/>
                  </a:cubicBezTo>
                  <a:cubicBezTo>
                    <a:pt x="1279911" y="-132339"/>
                    <a:pt x="1468862" y="98119"/>
                    <a:pt x="1657814" y="328577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3AE261C-2628-13FD-9F77-61361E8523D4}"/>
                </a:ext>
              </a:extLst>
            </p:cNvPr>
            <p:cNvSpPr/>
            <p:nvPr/>
          </p:nvSpPr>
          <p:spPr>
            <a:xfrm>
              <a:off x="2787805" y="1799096"/>
              <a:ext cx="2185639" cy="1181997"/>
            </a:xfrm>
            <a:custGeom>
              <a:avLst/>
              <a:gdLst>
                <a:gd name="connsiteX0" fmla="*/ 0 w 2185639"/>
                <a:gd name="connsiteY0" fmla="*/ 1181997 h 1181997"/>
                <a:gd name="connsiteX1" fmla="*/ 1531434 w 2185639"/>
                <a:gd name="connsiteY1" fmla="*/ 29704 h 1181997"/>
                <a:gd name="connsiteX2" fmla="*/ 2185639 w 2185639"/>
                <a:gd name="connsiteY2" fmla="*/ 453450 h 118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639" h="1181997">
                  <a:moveTo>
                    <a:pt x="0" y="1181997"/>
                  </a:moveTo>
                  <a:cubicBezTo>
                    <a:pt x="583580" y="666563"/>
                    <a:pt x="1167161" y="151129"/>
                    <a:pt x="1531434" y="29704"/>
                  </a:cubicBezTo>
                  <a:cubicBezTo>
                    <a:pt x="1895707" y="-91721"/>
                    <a:pt x="2040673" y="180864"/>
                    <a:pt x="2185639" y="45345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950C368-7D37-F46A-836B-EB76805A787B}"/>
                </a:ext>
              </a:extLst>
            </p:cNvPr>
            <p:cNvSpPr/>
            <p:nvPr/>
          </p:nvSpPr>
          <p:spPr>
            <a:xfrm>
              <a:off x="2029522" y="1731357"/>
              <a:ext cx="3174380" cy="1338945"/>
            </a:xfrm>
            <a:custGeom>
              <a:avLst/>
              <a:gdLst>
                <a:gd name="connsiteX0" fmla="*/ 0 w 3174380"/>
                <a:gd name="connsiteY0" fmla="*/ 1338945 h 1338945"/>
                <a:gd name="connsiteX1" fmla="*/ 2304585 w 3174380"/>
                <a:gd name="connsiteY1" fmla="*/ 30535 h 1338945"/>
                <a:gd name="connsiteX2" fmla="*/ 3174380 w 3174380"/>
                <a:gd name="connsiteY2" fmla="*/ 543491 h 133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4380" h="1338945">
                  <a:moveTo>
                    <a:pt x="0" y="1338945"/>
                  </a:moveTo>
                  <a:cubicBezTo>
                    <a:pt x="887761" y="751028"/>
                    <a:pt x="1775522" y="163111"/>
                    <a:pt x="2304585" y="30535"/>
                  </a:cubicBezTo>
                  <a:cubicBezTo>
                    <a:pt x="2833648" y="-102041"/>
                    <a:pt x="3004014" y="220725"/>
                    <a:pt x="3174380" y="543491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2AE348A-25D4-253C-7E5D-55E74961C8B5}"/>
                </a:ext>
              </a:extLst>
            </p:cNvPr>
            <p:cNvSpPr/>
            <p:nvPr/>
          </p:nvSpPr>
          <p:spPr>
            <a:xfrm>
              <a:off x="1336771" y="1610244"/>
              <a:ext cx="4075288" cy="2285249"/>
            </a:xfrm>
            <a:custGeom>
              <a:avLst/>
              <a:gdLst>
                <a:gd name="connsiteX0" fmla="*/ 402819 w 4075288"/>
                <a:gd name="connsiteY0" fmla="*/ 2285249 h 2285249"/>
                <a:gd name="connsiteX1" fmla="*/ 224400 w 4075288"/>
                <a:gd name="connsiteY1" fmla="*/ 1251902 h 2285249"/>
                <a:gd name="connsiteX2" fmla="*/ 3101414 w 4075288"/>
                <a:gd name="connsiteY2" fmla="*/ 17834 h 2285249"/>
                <a:gd name="connsiteX3" fmla="*/ 4075288 w 4075288"/>
                <a:gd name="connsiteY3" fmla="*/ 634868 h 22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288" h="2285249">
                  <a:moveTo>
                    <a:pt x="402819" y="2285249"/>
                  </a:moveTo>
                  <a:cubicBezTo>
                    <a:pt x="88726" y="1957526"/>
                    <a:pt x="-225366" y="1629804"/>
                    <a:pt x="224400" y="1251902"/>
                  </a:cubicBezTo>
                  <a:cubicBezTo>
                    <a:pt x="674166" y="874000"/>
                    <a:pt x="2459599" y="120673"/>
                    <a:pt x="3101414" y="17834"/>
                  </a:cubicBezTo>
                  <a:cubicBezTo>
                    <a:pt x="3743229" y="-85005"/>
                    <a:pt x="3909258" y="274931"/>
                    <a:pt x="4075288" y="634868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BDA8683-F875-4B20-82FC-93E432927E9D}"/>
                </a:ext>
              </a:extLst>
            </p:cNvPr>
            <p:cNvSpPr/>
            <p:nvPr/>
          </p:nvSpPr>
          <p:spPr>
            <a:xfrm>
              <a:off x="1012386" y="1467345"/>
              <a:ext cx="4637565" cy="2866688"/>
            </a:xfrm>
            <a:custGeom>
              <a:avLst/>
              <a:gdLst>
                <a:gd name="connsiteX0" fmla="*/ 1500355 w 4637565"/>
                <a:gd name="connsiteY0" fmla="*/ 2859328 h 2866688"/>
                <a:gd name="connsiteX1" fmla="*/ 184512 w 4637565"/>
                <a:gd name="connsiteY1" fmla="*/ 2599133 h 2866688"/>
                <a:gd name="connsiteX2" fmla="*/ 407536 w 4637565"/>
                <a:gd name="connsiteY2" fmla="*/ 1104870 h 2866688"/>
                <a:gd name="connsiteX3" fmla="*/ 3827243 w 4637565"/>
                <a:gd name="connsiteY3" fmla="*/ 4616 h 2866688"/>
                <a:gd name="connsiteX4" fmla="*/ 4637565 w 4637565"/>
                <a:gd name="connsiteY4" fmla="*/ 785201 h 286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565" h="2866688">
                  <a:moveTo>
                    <a:pt x="1500355" y="2859328"/>
                  </a:moveTo>
                  <a:cubicBezTo>
                    <a:pt x="933501" y="2875435"/>
                    <a:pt x="366648" y="2891543"/>
                    <a:pt x="184512" y="2599133"/>
                  </a:cubicBezTo>
                  <a:cubicBezTo>
                    <a:pt x="2376" y="2306723"/>
                    <a:pt x="-199586" y="1537289"/>
                    <a:pt x="407536" y="1104870"/>
                  </a:cubicBezTo>
                  <a:cubicBezTo>
                    <a:pt x="1014658" y="672450"/>
                    <a:pt x="3122238" y="57894"/>
                    <a:pt x="3827243" y="4616"/>
                  </a:cubicBezTo>
                  <a:cubicBezTo>
                    <a:pt x="4532248" y="-48662"/>
                    <a:pt x="4584906" y="368269"/>
                    <a:pt x="4637565" y="785201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5D58A0-8E9D-F7B5-E61E-43C1812CDD46}"/>
                </a:ext>
              </a:extLst>
            </p:cNvPr>
            <p:cNvSpPr/>
            <p:nvPr/>
          </p:nvSpPr>
          <p:spPr>
            <a:xfrm>
              <a:off x="4654502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26741D-B610-65FE-53BF-41DEB98EA8A9}"/>
                </a:ext>
              </a:extLst>
            </p:cNvPr>
            <p:cNvSpPr/>
            <p:nvPr/>
          </p:nvSpPr>
          <p:spPr>
            <a:xfrm>
              <a:off x="4878739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8EDB78-B018-7B1A-D82B-1A05E3ACDE74}"/>
                </a:ext>
              </a:extLst>
            </p:cNvPr>
            <p:cNvSpPr/>
            <p:nvPr/>
          </p:nvSpPr>
          <p:spPr>
            <a:xfrm>
              <a:off x="5101638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9758CE-A446-4CA5-5B9D-86C23888EF18}"/>
                </a:ext>
              </a:extLst>
            </p:cNvPr>
            <p:cNvSpPr/>
            <p:nvPr/>
          </p:nvSpPr>
          <p:spPr>
            <a:xfrm>
              <a:off x="5324537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4CCA41-85DE-1CE7-28D6-6AA6285E0EE0}"/>
                </a:ext>
              </a:extLst>
            </p:cNvPr>
            <p:cNvSpPr/>
            <p:nvPr/>
          </p:nvSpPr>
          <p:spPr>
            <a:xfrm>
              <a:off x="5547436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9C1E78-65CD-3B70-6421-34264338B2DA}"/>
                </a:ext>
              </a:extLst>
            </p:cNvPr>
            <p:cNvSpPr txBox="1"/>
            <p:nvPr/>
          </p:nvSpPr>
          <p:spPr>
            <a:xfrm>
              <a:off x="5746595" y="21038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…</a:t>
              </a:r>
            </a:p>
          </p:txBody>
        </p:sp>
      </p:grpSp>
      <p:pic>
        <p:nvPicPr>
          <p:cNvPr id="42" name="Content Placeholder 3">
            <a:extLst>
              <a:ext uri="{FF2B5EF4-FFF2-40B4-BE49-F238E27FC236}">
                <a16:creationId xmlns:a16="http://schemas.microsoft.com/office/drawing/2014/main" id="{D8ED3114-8267-3C12-5565-8E71A90FC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212" y="3429000"/>
            <a:ext cx="2830460" cy="51462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F770905-9BA9-5B5D-2ED3-CC5F57BE42F7}"/>
              </a:ext>
            </a:extLst>
          </p:cNvPr>
          <p:cNvSpPr/>
          <p:nvPr/>
        </p:nvSpPr>
        <p:spPr>
          <a:xfrm>
            <a:off x="2140085" y="2789893"/>
            <a:ext cx="284048" cy="23735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3144A-C4F8-489E-331B-CCDA67B5BF10}"/>
              </a:ext>
            </a:extLst>
          </p:cNvPr>
          <p:cNvSpPr txBox="1"/>
          <p:nvPr/>
        </p:nvSpPr>
        <p:spPr>
          <a:xfrm>
            <a:off x="1696894" y="2656481"/>
            <a:ext cx="35137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>
                <a:solidFill>
                  <a:srgbClr val="80C5C7"/>
                </a:solidFill>
                <a:latin typeface="Helvetica" pitchFamily="2" charset="0"/>
              </a:rPr>
              <a:t>s</a:t>
            </a:r>
            <a:r>
              <a:rPr lang="en-GB" sz="2000" baseline="-25000" dirty="0" err="1">
                <a:solidFill>
                  <a:srgbClr val="80C5C7"/>
                </a:solidFill>
                <a:latin typeface="Helvetica" pitchFamily="2" charset="0"/>
              </a:rPr>
              <a:t>i</a:t>
            </a:r>
            <a:endParaRPr lang="en-GB" sz="2000" baseline="-25000" dirty="0">
              <a:solidFill>
                <a:srgbClr val="80C5C7"/>
              </a:solidFill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8E9BB-3ED8-D338-AEB8-CA0A59D225DD}"/>
              </a:ext>
            </a:extLst>
          </p:cNvPr>
          <p:cNvSpPr txBox="1"/>
          <p:nvPr/>
        </p:nvSpPr>
        <p:spPr>
          <a:xfrm>
            <a:off x="2067554" y="2663950"/>
            <a:ext cx="44755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w</a:t>
            </a:r>
            <a:r>
              <a:rPr lang="en-GB" sz="2000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ij</a:t>
            </a:r>
            <a:endParaRPr lang="en-GB" sz="2000" baseline="-250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0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D340-1157-E1DE-B7BC-FDC6AAE3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I have travelled far and wide…within the south of England</a:t>
            </a:r>
          </a:p>
        </p:txBody>
      </p:sp>
      <p:pic>
        <p:nvPicPr>
          <p:cNvPr id="1026" name="Picture 2" descr="Earth View in Google Maps - Stack Overflow">
            <a:extLst>
              <a:ext uri="{FF2B5EF4-FFF2-40B4-BE49-F238E27FC236}">
                <a16:creationId xmlns:a16="http://schemas.microsoft.com/office/drawing/2014/main" id="{9352BBB8-4E08-B8E1-BAF9-1B6994D93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6438" r="17727"/>
          <a:stretch/>
        </p:blipFill>
        <p:spPr bwMode="auto">
          <a:xfrm>
            <a:off x="0" y="631744"/>
            <a:ext cx="10337800" cy="626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002B8-AEF4-23B4-1B67-91F9D5A14C96}"/>
              </a:ext>
            </a:extLst>
          </p:cNvPr>
          <p:cNvGrpSpPr/>
          <p:nvPr/>
        </p:nvGrpSpPr>
        <p:grpSpPr>
          <a:xfrm>
            <a:off x="5198050" y="1418530"/>
            <a:ext cx="3326552" cy="1537418"/>
            <a:chOff x="5836004" y="844372"/>
            <a:chExt cx="3326552" cy="15374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2755A2-B0D5-B115-3A64-B861A767DEBE}"/>
                </a:ext>
              </a:extLst>
            </p:cNvPr>
            <p:cNvGrpSpPr/>
            <p:nvPr/>
          </p:nvGrpSpPr>
          <p:grpSpPr>
            <a:xfrm>
              <a:off x="5836004" y="844372"/>
              <a:ext cx="3326552" cy="1537418"/>
              <a:chOff x="6280880" y="1618938"/>
              <a:chExt cx="3326552" cy="153741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7E8C36-E095-C30D-A66C-39B0AF853157}"/>
                  </a:ext>
                </a:extLst>
              </p:cNvPr>
              <p:cNvSpPr txBox="1"/>
              <p:nvPr/>
            </p:nvSpPr>
            <p:spPr>
              <a:xfrm>
                <a:off x="6280880" y="1618938"/>
                <a:ext cx="177503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A6E6B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FA6E6B"/>
                    </a:solidFill>
                    <a:latin typeface="Helvetica" pitchFamily="2" charset="0"/>
                  </a:rPr>
                  <a:t>Winchester, UK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53404D-756D-42DF-B28D-8C7EEE8E48B3}"/>
                  </a:ext>
                </a:extLst>
              </p:cNvPr>
              <p:cNvSpPr txBox="1"/>
              <p:nvPr/>
            </p:nvSpPr>
            <p:spPr>
              <a:xfrm>
                <a:off x="6280880" y="2198169"/>
                <a:ext cx="2822247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A6E6B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FA6E6B"/>
                    </a:solidFill>
                    <a:latin typeface="Helvetica" pitchFamily="2" charset="0"/>
                  </a:rPr>
                  <a:t>Cambridge University, UK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89836-9021-1595-FEB8-471EFF93B3FA}"/>
                  </a:ext>
                </a:extLst>
              </p:cNvPr>
              <p:cNvSpPr txBox="1"/>
              <p:nvPr/>
            </p:nvSpPr>
            <p:spPr>
              <a:xfrm>
                <a:off x="6280880" y="2787024"/>
                <a:ext cx="332655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A6E6B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FA6E6B"/>
                    </a:solidFill>
                    <a:latin typeface="Helvetica" pitchFamily="2" charset="0"/>
                  </a:rPr>
                  <a:t>University College London, UK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68C365-44D5-28FD-CB25-5461413745A6}"/>
                </a:ext>
              </a:extLst>
            </p:cNvPr>
            <p:cNvCxnSpPr/>
            <p:nvPr/>
          </p:nvCxnSpPr>
          <p:spPr>
            <a:xfrm>
              <a:off x="6162261" y="1212574"/>
              <a:ext cx="0" cy="304800"/>
            </a:xfrm>
            <a:prstGeom prst="line">
              <a:avLst/>
            </a:prstGeom>
            <a:ln w="25400">
              <a:solidFill>
                <a:srgbClr val="FA6E6B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BF632FFD-DB37-52DD-D6EA-A6D11489A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4456" y="3229474"/>
            <a:ext cx="199526" cy="19952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2FCA3770-62AB-4372-01A9-15835DA1D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656" y="3282826"/>
            <a:ext cx="199526" cy="199526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8C5CDEBA-C104-FF82-DCC3-98A9B0131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931" y="3267574"/>
            <a:ext cx="199526" cy="199526"/>
          </a:xfrm>
          <a:prstGeom prst="rect">
            <a:avLst/>
          </a:prstGeom>
        </p:spPr>
      </p:pic>
      <p:pic>
        <p:nvPicPr>
          <p:cNvPr id="1032" name="Picture 8" descr="Follow in the footsteps of King Alfred - Visit Winchester">
            <a:extLst>
              <a:ext uri="{FF2B5EF4-FFF2-40B4-BE49-F238E27FC236}">
                <a16:creationId xmlns:a16="http://schemas.microsoft.com/office/drawing/2014/main" id="{A062822F-BBBA-D55A-DB56-7F2D8056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78" y="894944"/>
            <a:ext cx="2546985" cy="18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versity guide 2023: University of Cambridge | University guide | The  Guardian">
            <a:extLst>
              <a:ext uri="{FF2B5EF4-FFF2-40B4-BE49-F238E27FC236}">
                <a16:creationId xmlns:a16="http://schemas.microsoft.com/office/drawing/2014/main" id="{CB1B679C-35BF-F485-858D-109C3C27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345" y="2821021"/>
            <a:ext cx="2568103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ainsbury Wellcome Centre * Ritchie Studio">
            <a:extLst>
              <a:ext uri="{FF2B5EF4-FFF2-40B4-BE49-F238E27FC236}">
                <a16:creationId xmlns:a16="http://schemas.microsoft.com/office/drawing/2014/main" id="{C28EC7D2-E2AE-B860-8D43-4196173B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829" y="4823186"/>
            <a:ext cx="2574669" cy="171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60E6A2-A7B7-A3C1-E5A2-875650AEE509}"/>
              </a:ext>
            </a:extLst>
          </p:cNvPr>
          <p:cNvCxnSpPr/>
          <p:nvPr/>
        </p:nvCxnSpPr>
        <p:spPr>
          <a:xfrm>
            <a:off x="5527078" y="2359625"/>
            <a:ext cx="0" cy="304800"/>
          </a:xfrm>
          <a:prstGeom prst="line">
            <a:avLst/>
          </a:prstGeom>
          <a:ln w="25400">
            <a:solidFill>
              <a:srgbClr val="FA6E6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E465A9-14BF-437E-AC8F-2E8AA6B2A58E}"/>
              </a:ext>
            </a:extLst>
          </p:cNvPr>
          <p:cNvGrpSpPr/>
          <p:nvPr/>
        </p:nvGrpSpPr>
        <p:grpSpPr>
          <a:xfrm>
            <a:off x="121004" y="981636"/>
            <a:ext cx="5077046" cy="2907248"/>
            <a:chOff x="121004" y="981636"/>
            <a:chExt cx="5077046" cy="29072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B98CBA-C28B-A02B-ACED-D12D1D7E99EC}"/>
                </a:ext>
              </a:extLst>
            </p:cNvPr>
            <p:cNvGrpSpPr/>
            <p:nvPr/>
          </p:nvGrpSpPr>
          <p:grpSpPr>
            <a:xfrm>
              <a:off x="121004" y="2182427"/>
              <a:ext cx="5077046" cy="1706457"/>
              <a:chOff x="121004" y="2182427"/>
              <a:chExt cx="5077046" cy="1706457"/>
            </a:xfrm>
          </p:grpSpPr>
          <p:pic>
            <p:nvPicPr>
              <p:cNvPr id="17" name="Graphic 16" descr="Marker with solid fill">
                <a:extLst>
                  <a:ext uri="{FF2B5EF4-FFF2-40B4-BE49-F238E27FC236}">
                    <a16:creationId xmlns:a16="http://schemas.microsoft.com/office/drawing/2014/main" id="{176B3470-1A5D-14C0-5496-81FED10C1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95353" y="3473334"/>
                <a:ext cx="415550" cy="4155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E4C2AB-568E-76F9-F58C-A0C320270FE2}"/>
                  </a:ext>
                </a:extLst>
              </p:cNvPr>
              <p:cNvSpPr txBox="1"/>
              <p:nvPr/>
            </p:nvSpPr>
            <p:spPr>
              <a:xfrm>
                <a:off x="121004" y="3165317"/>
                <a:ext cx="2668359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A68BB7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A68BB7"/>
                    </a:solidFill>
                    <a:latin typeface="Helvetica" pitchFamily="2" charset="0"/>
                  </a:rPr>
                  <a:t>Harvard University, USA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A1DD596-6265-C379-CB1C-65E984C99515}"/>
                  </a:ext>
                </a:extLst>
              </p:cNvPr>
              <p:cNvCxnSpPr>
                <a:cxnSpLocks/>
                <a:stCxn id="5" idx="1"/>
              </p:cNvCxnSpPr>
              <p:nvPr/>
            </p:nvCxnSpPr>
            <p:spPr>
              <a:xfrm flipH="1">
                <a:off x="2784764" y="2182427"/>
                <a:ext cx="2413286" cy="984722"/>
              </a:xfrm>
              <a:prstGeom prst="line">
                <a:avLst/>
              </a:prstGeom>
              <a:ln w="25400">
                <a:solidFill>
                  <a:srgbClr val="A68BB7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CE6A375-28F2-B903-E8F6-B9ACEA37E779}"/>
                  </a:ext>
                </a:extLst>
              </p:cNvPr>
              <p:cNvCxnSpPr>
                <a:cxnSpLocks/>
                <a:stCxn id="18" idx="3"/>
                <a:endCxn id="6" idx="1"/>
              </p:cNvCxnSpPr>
              <p:nvPr/>
            </p:nvCxnSpPr>
            <p:spPr>
              <a:xfrm flipV="1">
                <a:off x="2789363" y="2771282"/>
                <a:ext cx="2408687" cy="578701"/>
              </a:xfrm>
              <a:prstGeom prst="line">
                <a:avLst/>
              </a:prstGeom>
              <a:ln w="25400">
                <a:solidFill>
                  <a:srgbClr val="A68BB7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473C2C7-AF43-C7FE-0C4D-554D78974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9662" y="981636"/>
              <a:ext cx="1469091" cy="1958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3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415A33-7AFF-2E1B-DB6E-D8B791214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In </a:t>
            </a:r>
            <a:r>
              <a:rPr lang="en-GB" b="1" dirty="0"/>
              <a:t>asynchronous updates </a:t>
            </a:r>
            <a:r>
              <a:rPr lang="en-GB" dirty="0"/>
              <a:t>a random neuron is chosen at each time step and updated </a:t>
            </a:r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</a:t>
            </a:r>
            <a:r>
              <a:rPr lang="en-GB" b="1" dirty="0"/>
              <a:t>synchronous updates</a:t>
            </a:r>
            <a:r>
              <a:rPr lang="en-GB" dirty="0"/>
              <a:t> all neurons are updated simultaneously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90E1C-2DCA-B12A-D423-FC75A0D3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Synchronous vs asynchronous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5AE81-04B4-526C-E67A-F43D1A7991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24963" y="1117554"/>
            <a:ext cx="2659577" cy="2429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22E9B-7692-9EFC-7073-9CA963ED0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784" y="4030337"/>
            <a:ext cx="2587391" cy="2675264"/>
          </a:xfrm>
          <a:prstGeom prst="rect">
            <a:avLst/>
          </a:prstGeom>
        </p:spPr>
      </p:pic>
      <p:pic>
        <p:nvPicPr>
          <p:cNvPr id="34" name="asynchronous">
            <a:hlinkClick r:id="" action="ppaction://media"/>
            <a:extLst>
              <a:ext uri="{FF2B5EF4-FFF2-40B4-BE49-F238E27FC236}">
                <a16:creationId xmlns:a16="http://schemas.microsoft.com/office/drawing/2014/main" id="{1B5D186F-FE6F-E14F-394A-80D6C378A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5494"/>
          <a:stretch/>
        </p:blipFill>
        <p:spPr>
          <a:xfrm>
            <a:off x="8828117" y="1234990"/>
            <a:ext cx="2213956" cy="2073475"/>
          </a:xfrm>
          <a:prstGeom prst="rect">
            <a:avLst/>
          </a:prstGeom>
        </p:spPr>
      </p:pic>
      <p:pic>
        <p:nvPicPr>
          <p:cNvPr id="35" name="synchronous">
            <a:hlinkClick r:id="" action="ppaction://media"/>
            <a:extLst>
              <a:ext uri="{FF2B5EF4-FFF2-40B4-BE49-F238E27FC236}">
                <a16:creationId xmlns:a16="http://schemas.microsoft.com/office/drawing/2014/main" id="{3F9A66B8-1093-BCEA-56F2-829D9B242E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6251"/>
          <a:stretch/>
        </p:blipFill>
        <p:spPr>
          <a:xfrm>
            <a:off x="8911245" y="4327324"/>
            <a:ext cx="2213956" cy="20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3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75F2-0345-4F7A-F513-0F2B4F0B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weight matrix can be designed to store patterns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D04C22-DFF4-B3A2-AA8E-5EF61B8D2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To store a pattern                                    the weight matrix is set to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For example (3 neurons, 1 pattern):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Its easy to see why, with this weight matrix, the pattern is a stable state of the network. Consider two neurons in the pattern: </a:t>
            </a:r>
          </a:p>
          <a:p>
            <a:pPr lvl="1"/>
            <a:r>
              <a:rPr lang="en-GB" dirty="0"/>
              <a:t>If are both positive, (+1, +1) they have positive connection, reinforcing each others positivity.</a:t>
            </a:r>
          </a:p>
          <a:p>
            <a:pPr lvl="1"/>
            <a:r>
              <a:rPr lang="en-GB" dirty="0"/>
              <a:t>If are both negative, (-1, -1) they have positive connection, reinforcing each others negativity. </a:t>
            </a:r>
          </a:p>
          <a:p>
            <a:pPr lvl="1"/>
            <a:r>
              <a:rPr lang="en-GB" dirty="0"/>
              <a:t>If they are opposite (+1, -1) the connection is negative so the positive neuron inhibits the negative one, keeping it negative and vice versa.  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D7FC8-EE62-1967-CCCA-6A8F336B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853" y="721013"/>
            <a:ext cx="3107487" cy="373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2DD94-D20E-46A4-B879-C9A3C27E3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100" y="1223816"/>
            <a:ext cx="1707800" cy="39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EB33B-CD9C-6D0F-8835-143DD35B9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9" y="2501903"/>
            <a:ext cx="2791336" cy="518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22F5C4-9D63-4A2A-CD2E-FB1680DCC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73" y="2283905"/>
            <a:ext cx="6259947" cy="10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85E6-08F1-B192-E29C-B3D023DC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74950"/>
            <a:ext cx="12170924" cy="841107"/>
          </a:xfrm>
        </p:spPr>
        <p:txBody>
          <a:bodyPr>
            <a:noAutofit/>
          </a:bodyPr>
          <a:lstStyle/>
          <a:p>
            <a:r>
              <a:rPr lang="en-GB" sz="2800" dirty="0"/>
              <a:t>Content addressable memory. Hopfield networks pattern complete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285C7-531C-98DF-59B4-F811FF80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5543"/>
            <a:ext cx="12192000" cy="5950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• What happens if the network starts at a pattern which is </a:t>
            </a:r>
            <a:r>
              <a:rPr lang="en-GB" i="1" dirty="0"/>
              <a:t>nearby</a:t>
            </a:r>
            <a:r>
              <a:rPr lang="en-GB" dirty="0"/>
              <a:t> to the stored one? </a:t>
            </a:r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Answer: We recover the old memory!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2C23E-F97F-E5E4-F6AD-4A81DEC6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14254" y="1739374"/>
            <a:ext cx="7425460" cy="337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723E7-21C0-D1E9-7431-5F89652D6FE8}"/>
              </a:ext>
            </a:extLst>
          </p:cNvPr>
          <p:cNvSpPr txBox="1"/>
          <p:nvPr/>
        </p:nvSpPr>
        <p:spPr>
          <a:xfrm>
            <a:off x="11480800" y="3009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 err="1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12DC34-2773-C1F6-68D5-BA11C5BE890D}"/>
              </a:ext>
            </a:extLst>
          </p:cNvPr>
          <p:cNvGrpSpPr/>
          <p:nvPr/>
        </p:nvGrpSpPr>
        <p:grpSpPr>
          <a:xfrm>
            <a:off x="5384800" y="2584450"/>
            <a:ext cx="5232400" cy="869950"/>
            <a:chOff x="5384800" y="2584450"/>
            <a:chExt cx="5232400" cy="8699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ECA40-CB11-9E2A-DE93-E91D2AAC1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4850" y="2584450"/>
              <a:ext cx="1022350" cy="311150"/>
            </a:xfrm>
            <a:prstGeom prst="rect">
              <a:avLst/>
            </a:prstGeom>
          </p:spPr>
        </p:pic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4E9E2D0-BA67-2781-843A-A4CEEF27BD51}"/>
                </a:ext>
              </a:extLst>
            </p:cNvPr>
            <p:cNvSpPr/>
            <p:nvPr/>
          </p:nvSpPr>
          <p:spPr>
            <a:xfrm>
              <a:off x="5638800" y="2768600"/>
              <a:ext cx="3746500" cy="685800"/>
            </a:xfrm>
            <a:custGeom>
              <a:avLst/>
              <a:gdLst>
                <a:gd name="connsiteX0" fmla="*/ 0 w 3746500"/>
                <a:gd name="connsiteY0" fmla="*/ 685800 h 685800"/>
                <a:gd name="connsiteX1" fmla="*/ 1231900 w 3746500"/>
                <a:gd name="connsiteY1" fmla="*/ 279400 h 685800"/>
                <a:gd name="connsiteX2" fmla="*/ 3746500 w 3746500"/>
                <a:gd name="connsiteY2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6500" h="685800">
                  <a:moveTo>
                    <a:pt x="0" y="685800"/>
                  </a:moveTo>
                  <a:cubicBezTo>
                    <a:pt x="303741" y="539750"/>
                    <a:pt x="607483" y="393700"/>
                    <a:pt x="1231900" y="279400"/>
                  </a:cubicBezTo>
                  <a:cubicBezTo>
                    <a:pt x="1856317" y="165100"/>
                    <a:pt x="2801408" y="82550"/>
                    <a:pt x="3746500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FFDE6-7273-E24C-E545-028596665A71}"/>
                </a:ext>
              </a:extLst>
            </p:cNvPr>
            <p:cNvCxnSpPr/>
            <p:nvPr/>
          </p:nvCxnSpPr>
          <p:spPr>
            <a:xfrm>
              <a:off x="5384800" y="3454400"/>
              <a:ext cx="6096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80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B9303-109D-56E3-E5C8-52D131CC0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Just sum together the weight matrices for at the patterns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5E8679-B7FE-DBF1-F721-63386599054D}"/>
              </a:ext>
            </a:extLst>
          </p:cNvPr>
          <p:cNvSpPr/>
          <p:nvPr/>
        </p:nvSpPr>
        <p:spPr>
          <a:xfrm>
            <a:off x="3679371" y="2873829"/>
            <a:ext cx="4691743" cy="148045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EF3EA-5676-F701-B658-9E646BF9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1" y="2955724"/>
            <a:ext cx="4475842" cy="1304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994B7-26A8-EE5B-2EC8-70791646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weight matrix for storing </a:t>
            </a:r>
            <a:r>
              <a:rPr lang="en-GB" i="1" dirty="0"/>
              <a:t>many</a:t>
            </a:r>
            <a:r>
              <a:rPr lang="en-GB" dirty="0"/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14170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DC8554-1DCF-AFD8-77ED-8D95AD869F55}"/>
              </a:ext>
            </a:extLst>
          </p:cNvPr>
          <p:cNvSpPr/>
          <p:nvPr/>
        </p:nvSpPr>
        <p:spPr>
          <a:xfrm>
            <a:off x="4089400" y="3225800"/>
            <a:ext cx="4013200" cy="120650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29EB0-548A-0F11-A910-69C1E5E1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Consider what it takes for a pattern to be “stable”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5758-7C4A-671F-E940-5898A31F9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a pattern is to be stable then</a:t>
            </a:r>
          </a:p>
          <a:p>
            <a:r>
              <a:rPr lang="en-GB" dirty="0"/>
              <a:t>Connections should be </a:t>
            </a:r>
            <a:r>
              <a:rPr lang="en-GB" dirty="0">
                <a:solidFill>
                  <a:srgbClr val="ADDAC5"/>
                </a:solidFill>
              </a:rPr>
              <a:t>positive</a:t>
            </a:r>
            <a:r>
              <a:rPr lang="en-GB" dirty="0"/>
              <a:t> between neurons with the </a:t>
            </a:r>
            <a:r>
              <a:rPr lang="en-GB" dirty="0">
                <a:solidFill>
                  <a:srgbClr val="C5E2C4"/>
                </a:solidFill>
              </a:rPr>
              <a:t>same value</a:t>
            </a:r>
            <a:r>
              <a:rPr lang="en-GB" dirty="0"/>
              <a:t> and </a:t>
            </a:r>
            <a:r>
              <a:rPr lang="en-GB" dirty="0">
                <a:solidFill>
                  <a:srgbClr val="FA6E6B"/>
                </a:solidFill>
              </a:rPr>
              <a:t>negative</a:t>
            </a:r>
            <a:r>
              <a:rPr lang="en-GB" dirty="0"/>
              <a:t> between neurons with </a:t>
            </a:r>
            <a:r>
              <a:rPr lang="en-GB" dirty="0">
                <a:solidFill>
                  <a:srgbClr val="FA6E6B"/>
                </a:solidFill>
              </a:rPr>
              <a:t>different value</a:t>
            </a:r>
          </a:p>
          <a:p>
            <a:endParaRPr lang="en-GB" dirty="0">
              <a:solidFill>
                <a:srgbClr val="FA6E6B"/>
              </a:solidFill>
            </a:endParaRPr>
          </a:p>
          <a:p>
            <a:r>
              <a:rPr lang="en-GB" dirty="0"/>
              <a:t>The “energy” or “frustration” of the network is how much this is </a:t>
            </a:r>
            <a:r>
              <a:rPr lang="en-GB" b="1" dirty="0"/>
              <a:t>not true.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Under the dynamics of a Hopfield Network the Energy function is guaranteed to decrease. Patterns are stable minima of the energy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6E336-575C-1A6C-D4B0-9F024821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006" y="2096654"/>
            <a:ext cx="2013988" cy="411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DD469-F8B2-3E30-0B3C-94335E0A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32" y="3277756"/>
            <a:ext cx="3799536" cy="10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09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7E92-B46C-6E11-6441-AB542281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The energy landscape of a Hopfield network looks like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26BF5-F695-5D12-FAD7-230803CA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18" y="1158406"/>
            <a:ext cx="6737708" cy="50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0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2011-5C13-0B85-3F7B-5EF14B7F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smiley.mp4">
            <a:hlinkClick r:id="" action="ppaction://media"/>
            <a:extLst>
              <a:ext uri="{FF2B5EF4-FFF2-40B4-BE49-F238E27FC236}">
                <a16:creationId xmlns:a16="http://schemas.microsoft.com/office/drawing/2014/main" id="{98877D78-9431-7871-509C-B96F82043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02" t="9770" r="63238"/>
          <a:stretch/>
        </p:blipFill>
        <p:spPr>
          <a:xfrm>
            <a:off x="1035982" y="1954382"/>
            <a:ext cx="3054218" cy="2949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3842E-785C-120A-307B-823E63B14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668446"/>
            <a:ext cx="4649932" cy="446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5CAB-D028-E2A6-B734-6750BE43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Hopfield networks got physicists excited about the brain!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DDBF7-F2F3-840D-1632-8F7EA4417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Physicists have long been interested in modelling </a:t>
            </a:r>
            <a:r>
              <a:rPr lang="en-GB" i="1" dirty="0"/>
              <a:t>magnetism (</a:t>
            </a:r>
            <a:r>
              <a:rPr lang="en-GB" i="1" dirty="0" err="1"/>
              <a:t>Ising</a:t>
            </a:r>
            <a:r>
              <a:rPr lang="en-GB" i="1" dirty="0"/>
              <a:t>, 1925) </a:t>
            </a:r>
          </a:p>
          <a:p>
            <a:r>
              <a:rPr lang="en-GB" dirty="0"/>
              <a:t>This involves a large number of independent “spins” which can be either up ↑ or down ↓ and interact </a:t>
            </a:r>
          </a:p>
          <a:p>
            <a:r>
              <a:rPr lang="en-GB" dirty="0"/>
              <a:t>Sound familiar?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Hopfield’s memory model showed that principles from physics can be used to understand of the brain.</a:t>
            </a:r>
          </a:p>
          <a:p>
            <a:r>
              <a:rPr lang="en-GB" dirty="0"/>
              <a:t>Since then many field of physics have entered neuroscience (dynamical systems, energy—based models, etc.. </a:t>
            </a:r>
          </a:p>
        </p:txBody>
      </p:sp>
      <p:pic>
        <p:nvPicPr>
          <p:cNvPr id="2050" name="Picture 2" descr="The Ising model">
            <a:extLst>
              <a:ext uri="{FF2B5EF4-FFF2-40B4-BE49-F238E27FC236}">
                <a16:creationId xmlns:a16="http://schemas.microsoft.com/office/drawing/2014/main" id="{92A24A5D-B0C0-39DA-F461-2CDD10AB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611" y="2089728"/>
            <a:ext cx="3236777" cy="289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07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C84E-9755-6759-B093-3406D24C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Limitations: Spurious states and memory limits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C209-860D-4539-F8CD-5DECCC570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8229600" cy="274645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Spurious states</a:t>
            </a:r>
          </a:p>
          <a:p>
            <a:r>
              <a:rPr lang="en-GB" dirty="0"/>
              <a:t>Negative patterns and mixtures of patterns are stable attractor states too </a:t>
            </a:r>
            <a:r>
              <a:rPr lang="en-GB" dirty="0">
                <a:sym typeface="Wingdings" pitchFamily="2" charset="2"/>
              </a:rPr>
              <a:t></a:t>
            </a:r>
          </a:p>
          <a:p>
            <a:r>
              <a:rPr lang="en-GB" dirty="0">
                <a:sym typeface="Wingdings" pitchFamily="2" charset="2"/>
              </a:rPr>
              <a:t>These unwanted memories are called “spurious states” 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DD4BF-985E-D2CC-F48A-2E7698D3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987" y="896031"/>
            <a:ext cx="3831355" cy="268536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F32D689-B9DB-4415-BB4D-38B28050B35C}"/>
              </a:ext>
            </a:extLst>
          </p:cNvPr>
          <p:cNvGrpSpPr/>
          <p:nvPr/>
        </p:nvGrpSpPr>
        <p:grpSpPr>
          <a:xfrm>
            <a:off x="96982" y="3768436"/>
            <a:ext cx="12095018" cy="2840182"/>
            <a:chOff x="96982" y="3768436"/>
            <a:chExt cx="12095018" cy="28401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621278-B3B9-6F4C-09E4-50BD73FCC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7766" y="3768436"/>
              <a:ext cx="3974234" cy="23527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A391CC-EC91-8C12-B927-A44582BC6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5680" y="5780810"/>
              <a:ext cx="4406129" cy="370609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D8A19E3-51B1-7278-BD66-CA2A225A6836}"/>
                </a:ext>
              </a:extLst>
            </p:cNvPr>
            <p:cNvSpPr txBox="1">
              <a:spLocks/>
            </p:cNvSpPr>
            <p:nvPr/>
          </p:nvSpPr>
          <p:spPr>
            <a:xfrm>
              <a:off x="96982" y="3770272"/>
              <a:ext cx="8229600" cy="28383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b="1" dirty="0">
                  <a:sym typeface="Wingdings" pitchFamily="2" charset="2"/>
                </a:rPr>
                <a:t>Memory capacity</a:t>
              </a:r>
            </a:p>
            <a:p>
              <a:r>
                <a:rPr lang="en-GB" dirty="0">
                  <a:sym typeface="Wingdings" pitchFamily="2" charset="2"/>
                </a:rPr>
                <a:t>You can store many memories in a Hopfield network but after a while they begin to interfere.</a:t>
              </a:r>
            </a:p>
            <a:p>
              <a:r>
                <a:rPr lang="en-GB" dirty="0">
                  <a:sym typeface="Wingdings" pitchFamily="2" charset="2"/>
                </a:rPr>
                <a:t>The memory capacity is  </a:t>
              </a:r>
              <a:endParaRPr lang="en-GB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299A325-8FAF-3EDC-8A31-CEA11E81E0E7}"/>
              </a:ext>
            </a:extLst>
          </p:cNvPr>
          <p:cNvSpPr txBox="1"/>
          <p:nvPr/>
        </p:nvSpPr>
        <p:spPr>
          <a:xfrm>
            <a:off x="4142511" y="2699450"/>
            <a:ext cx="3103417" cy="1015663"/>
          </a:xfrm>
          <a:prstGeom prst="rect">
            <a:avLst/>
          </a:prstGeom>
          <a:solidFill>
            <a:srgbClr val="FA6E6B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Helvetica" pitchFamily="2" charset="0"/>
              </a:rPr>
              <a:t>We’ll explore these ideas further in the tutorial </a:t>
            </a:r>
          </a:p>
        </p:txBody>
      </p:sp>
    </p:spTree>
    <p:extLst>
      <p:ext uri="{BB962C8B-B14F-4D97-AF65-F5344CB8AC3E}">
        <p14:creationId xmlns:p14="http://schemas.microsoft.com/office/powerpoint/2010/main" val="10965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262B-3C33-EFC5-3EB8-66A2F883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would neurons </a:t>
            </a:r>
            <a:r>
              <a:rPr lang="en-GB" i="1" dirty="0"/>
              <a:t>learn</a:t>
            </a:r>
            <a:r>
              <a:rPr lang="en-GB" dirty="0"/>
              <a:t> the weight matrix?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886B-4C7C-B6D8-AC8B-B37E10935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“cells that fire together wire together” – Donald Hebb 1949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“any two cells or systems of cells that are repeatedly active at the same time will tend to become ‘associated’ so that activity in one facilitates activity in the other”</a:t>
            </a:r>
          </a:p>
          <a:p>
            <a:r>
              <a:rPr lang="en-GB" dirty="0"/>
              <a:t>Step 1: Impose patterns we want to memorise onto the network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Step 2: Adjust the weights according to Hebbian learning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CF4A-5767-2E39-557B-07DE7431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872" y="5497368"/>
            <a:ext cx="4657530" cy="57092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FFFB00B-F34C-43B6-14BC-23768ABC67F2}"/>
              </a:ext>
            </a:extLst>
          </p:cNvPr>
          <p:cNvGrpSpPr/>
          <p:nvPr/>
        </p:nvGrpSpPr>
        <p:grpSpPr>
          <a:xfrm>
            <a:off x="4158860" y="2406752"/>
            <a:ext cx="3819308" cy="2044496"/>
            <a:chOff x="4158860" y="2406752"/>
            <a:chExt cx="3819308" cy="20444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2C61BA-CA6E-B1FD-BA34-A1646900D63C}"/>
                </a:ext>
              </a:extLst>
            </p:cNvPr>
            <p:cNvGrpSpPr/>
            <p:nvPr/>
          </p:nvGrpSpPr>
          <p:grpSpPr>
            <a:xfrm>
              <a:off x="6215522" y="2406752"/>
              <a:ext cx="1762646" cy="2044496"/>
              <a:chOff x="1732260" y="2663950"/>
              <a:chExt cx="1429394" cy="165795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EF9C1A4-2C5C-47B7-B456-5A10860AF2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5419" y="3048091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90BEA0A-3414-BD9D-2875-E9A58596EC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63477" y="2932657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267468-FEAB-C97C-7662-D818C0EC69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45620" y="3588820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9397C1A-5FEE-FBFA-23E9-A40C5BD987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345" y="4105872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E1D90F8-431B-9E2A-77CD-542A07D89C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2260" y="3809878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C14C7C6-0FCD-CAA2-4FC0-1599B9F33EA0}"/>
                  </a:ext>
                </a:extLst>
              </p:cNvPr>
              <p:cNvCxnSpPr>
                <a:cxnSpLocks/>
                <a:stCxn id="5" idx="5"/>
                <a:endCxn id="8" idx="1"/>
              </p:cNvCxnSpPr>
              <p:nvPr/>
            </p:nvCxnSpPr>
            <p:spPr>
              <a:xfrm>
                <a:off x="2059816" y="3232488"/>
                <a:ext cx="424167" cy="90502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53EA8FD-8655-EC4F-98F2-5E57197BC81E}"/>
                  </a:ext>
                </a:extLst>
              </p:cNvPr>
              <p:cNvCxnSpPr>
                <a:cxnSpLocks/>
                <a:stCxn id="5" idx="4"/>
                <a:endCxn id="9" idx="0"/>
              </p:cNvCxnSpPr>
              <p:nvPr/>
            </p:nvCxnSpPr>
            <p:spPr>
              <a:xfrm flipH="1">
                <a:off x="1840277" y="3264126"/>
                <a:ext cx="143159" cy="54575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AA34B7D-1FEB-386F-0D9D-11B5E6EB91CF}"/>
                  </a:ext>
                </a:extLst>
              </p:cNvPr>
              <p:cNvCxnSpPr>
                <a:cxnSpLocks/>
                <a:stCxn id="5" idx="5"/>
                <a:endCxn id="7" idx="2"/>
              </p:cNvCxnSpPr>
              <p:nvPr/>
            </p:nvCxnSpPr>
            <p:spPr>
              <a:xfrm>
                <a:off x="2059816" y="3232488"/>
                <a:ext cx="885804" cy="464349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BB15770-56F1-9991-B7CC-47FC026EDCDE}"/>
                  </a:ext>
                </a:extLst>
              </p:cNvPr>
              <p:cNvCxnSpPr>
                <a:cxnSpLocks/>
                <a:stCxn id="5" idx="6"/>
                <a:endCxn id="6" idx="2"/>
              </p:cNvCxnSpPr>
              <p:nvPr/>
            </p:nvCxnSpPr>
            <p:spPr>
              <a:xfrm flipV="1">
                <a:off x="2091453" y="3040674"/>
                <a:ext cx="472023" cy="11543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671F2C-25B0-ED21-998F-858BDE0F2099}"/>
                  </a:ext>
                </a:extLst>
              </p:cNvPr>
              <p:cNvCxnSpPr>
                <a:cxnSpLocks/>
                <a:stCxn id="6" idx="5"/>
                <a:endCxn id="7" idx="1"/>
              </p:cNvCxnSpPr>
              <p:nvPr/>
            </p:nvCxnSpPr>
            <p:spPr>
              <a:xfrm>
                <a:off x="2747873" y="3117054"/>
                <a:ext cx="229384" cy="50340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2D136D-FB6C-9014-AD52-F908C5D7ACB5}"/>
                  </a:ext>
                </a:extLst>
              </p:cNvPr>
              <p:cNvCxnSpPr>
                <a:cxnSpLocks/>
                <a:stCxn id="6" idx="4"/>
                <a:endCxn id="8" idx="0"/>
              </p:cNvCxnSpPr>
              <p:nvPr/>
            </p:nvCxnSpPr>
            <p:spPr>
              <a:xfrm flipH="1">
                <a:off x="2560362" y="3148691"/>
                <a:ext cx="111132" cy="957181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228CAF6-FB84-5547-E108-9F47DE733227}"/>
                  </a:ext>
                </a:extLst>
              </p:cNvPr>
              <p:cNvCxnSpPr>
                <a:cxnSpLocks/>
                <a:stCxn id="6" idx="3"/>
                <a:endCxn id="9" idx="7"/>
              </p:cNvCxnSpPr>
              <p:nvPr/>
            </p:nvCxnSpPr>
            <p:spPr>
              <a:xfrm flipH="1">
                <a:off x="1916657" y="3117054"/>
                <a:ext cx="678458" cy="72446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F46056D-BDC1-C9AA-C222-297788C92B19}"/>
                  </a:ext>
                </a:extLst>
              </p:cNvPr>
              <p:cNvCxnSpPr>
                <a:cxnSpLocks/>
                <a:stCxn id="7" idx="3"/>
                <a:endCxn id="8" idx="7"/>
              </p:cNvCxnSpPr>
              <p:nvPr/>
            </p:nvCxnSpPr>
            <p:spPr>
              <a:xfrm flipH="1">
                <a:off x="2636742" y="3773217"/>
                <a:ext cx="340515" cy="36429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E223A25-FD02-5E8A-1040-D619EF1AB55A}"/>
                  </a:ext>
                </a:extLst>
              </p:cNvPr>
              <p:cNvCxnSpPr>
                <a:cxnSpLocks/>
                <a:stCxn id="7" idx="2"/>
                <a:endCxn id="9" idx="6"/>
              </p:cNvCxnSpPr>
              <p:nvPr/>
            </p:nvCxnSpPr>
            <p:spPr>
              <a:xfrm flipH="1">
                <a:off x="1948294" y="3696837"/>
                <a:ext cx="997325" cy="221058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49BBC1A-4C49-DDCA-6F23-635170796AC5}"/>
                  </a:ext>
                </a:extLst>
              </p:cNvPr>
              <p:cNvCxnSpPr>
                <a:cxnSpLocks/>
                <a:stCxn id="9" idx="5"/>
                <a:endCxn id="8" idx="2"/>
              </p:cNvCxnSpPr>
              <p:nvPr/>
            </p:nvCxnSpPr>
            <p:spPr>
              <a:xfrm>
                <a:off x="1916657" y="3994275"/>
                <a:ext cx="535689" cy="219615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551A0C-70BF-7BEB-4E13-4405D354362D}"/>
                  </a:ext>
                </a:extLst>
              </p:cNvPr>
              <p:cNvSpPr/>
              <p:nvPr/>
            </p:nvSpPr>
            <p:spPr>
              <a:xfrm>
                <a:off x="2140085" y="2789893"/>
                <a:ext cx="284048" cy="237355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B22FBB-21CA-6198-8C38-42F652C666AE}"/>
                  </a:ext>
                </a:extLst>
              </p:cNvPr>
              <p:cNvSpPr txBox="1"/>
              <p:nvPr/>
            </p:nvSpPr>
            <p:spPr>
              <a:xfrm>
                <a:off x="2067554" y="2663950"/>
                <a:ext cx="447558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w</a:t>
                </a:r>
                <a:r>
                  <a:rPr lang="en-GB" sz="2000" baseline="-25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ij</a:t>
                </a:r>
                <a:endParaRPr lang="en-GB" sz="2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7231716-2860-945E-75ED-E085DCCEC861}"/>
                </a:ext>
              </a:extLst>
            </p:cNvPr>
            <p:cNvGrpSpPr/>
            <p:nvPr/>
          </p:nvGrpSpPr>
          <p:grpSpPr>
            <a:xfrm rot="16200000">
              <a:off x="3712393" y="3495336"/>
              <a:ext cx="1090934" cy="198000"/>
              <a:chOff x="4294284" y="3287518"/>
              <a:chExt cx="1090934" cy="198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1C8A523-DB72-81B1-3003-1C5A3C1D34D6}"/>
                  </a:ext>
                </a:extLst>
              </p:cNvPr>
              <p:cNvSpPr/>
              <p:nvPr/>
            </p:nvSpPr>
            <p:spPr>
              <a:xfrm>
                <a:off x="4294284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0B9A509-9270-570B-7638-163EC59AE987}"/>
                  </a:ext>
                </a:extLst>
              </p:cNvPr>
              <p:cNvSpPr/>
              <p:nvPr/>
            </p:nvSpPr>
            <p:spPr>
              <a:xfrm>
                <a:off x="4518521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AF71B3-925F-2BD4-9068-5628E500AB4E}"/>
                  </a:ext>
                </a:extLst>
              </p:cNvPr>
              <p:cNvSpPr/>
              <p:nvPr/>
            </p:nvSpPr>
            <p:spPr>
              <a:xfrm>
                <a:off x="4741420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8BA29C-7D3E-3E6E-DD96-E9F2066FB653}"/>
                  </a:ext>
                </a:extLst>
              </p:cNvPr>
              <p:cNvSpPr/>
              <p:nvPr/>
            </p:nvSpPr>
            <p:spPr>
              <a:xfrm>
                <a:off x="4964319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D542006-707D-7D54-16BE-9E70B74DCBE4}"/>
                  </a:ext>
                </a:extLst>
              </p:cNvPr>
              <p:cNvSpPr/>
              <p:nvPr/>
            </p:nvSpPr>
            <p:spPr>
              <a:xfrm>
                <a:off x="5187218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39916D4-55A2-2913-E7D6-87E47F9C8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300" y="2605232"/>
              <a:ext cx="177800" cy="31750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1B4C2D9-BEA4-6CC2-F9E4-55ADDA66A05B}"/>
                </a:ext>
              </a:extLst>
            </p:cNvPr>
            <p:cNvGrpSpPr/>
            <p:nvPr/>
          </p:nvGrpSpPr>
          <p:grpSpPr>
            <a:xfrm>
              <a:off x="4364182" y="2964873"/>
              <a:ext cx="3338945" cy="1357745"/>
              <a:chOff x="4364182" y="2964873"/>
              <a:chExt cx="3338945" cy="1357745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C5C344E-7606-F0B6-AE9D-2875DF514D29}"/>
                  </a:ext>
                </a:extLst>
              </p:cNvPr>
              <p:cNvSpPr/>
              <p:nvPr/>
            </p:nvSpPr>
            <p:spPr>
              <a:xfrm>
                <a:off x="4378036" y="2971678"/>
                <a:ext cx="2008909" cy="159449"/>
              </a:xfrm>
              <a:custGeom>
                <a:avLst/>
                <a:gdLst>
                  <a:gd name="connsiteX0" fmla="*/ 0 w 2008909"/>
                  <a:gd name="connsiteY0" fmla="*/ 159449 h 159449"/>
                  <a:gd name="connsiteX1" fmla="*/ 748146 w 2008909"/>
                  <a:gd name="connsiteY1" fmla="*/ 131740 h 159449"/>
                  <a:gd name="connsiteX2" fmla="*/ 2008909 w 2008909"/>
                  <a:gd name="connsiteY2" fmla="*/ 20904 h 15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08909" h="159449">
                    <a:moveTo>
                      <a:pt x="0" y="159449"/>
                    </a:moveTo>
                    <a:cubicBezTo>
                      <a:pt x="206664" y="157140"/>
                      <a:pt x="413328" y="154831"/>
                      <a:pt x="748146" y="131740"/>
                    </a:cubicBezTo>
                    <a:cubicBezTo>
                      <a:pt x="1082964" y="108649"/>
                      <a:pt x="1976582" y="-57605"/>
                      <a:pt x="2008909" y="20904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B5F9888-0B40-EF71-C300-B1D729CE8B03}"/>
                  </a:ext>
                </a:extLst>
              </p:cNvPr>
              <p:cNvSpPr/>
              <p:nvPr/>
            </p:nvSpPr>
            <p:spPr>
              <a:xfrm>
                <a:off x="4364182" y="2964873"/>
                <a:ext cx="2909454" cy="435602"/>
              </a:xfrm>
              <a:custGeom>
                <a:avLst/>
                <a:gdLst>
                  <a:gd name="connsiteX0" fmla="*/ 0 w 2909454"/>
                  <a:gd name="connsiteY0" fmla="*/ 415636 h 435602"/>
                  <a:gd name="connsiteX1" fmla="*/ 1704109 w 2909454"/>
                  <a:gd name="connsiteY1" fmla="*/ 387927 h 435602"/>
                  <a:gd name="connsiteX2" fmla="*/ 2909454 w 2909454"/>
                  <a:gd name="connsiteY2" fmla="*/ 0 h 43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9454" h="435602">
                    <a:moveTo>
                      <a:pt x="0" y="415636"/>
                    </a:moveTo>
                    <a:cubicBezTo>
                      <a:pt x="609600" y="436418"/>
                      <a:pt x="1219200" y="457200"/>
                      <a:pt x="1704109" y="387927"/>
                    </a:cubicBezTo>
                    <a:cubicBezTo>
                      <a:pt x="2189018" y="318654"/>
                      <a:pt x="2549236" y="159327"/>
                      <a:pt x="2909454" y="0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B8C8A69-BA1F-6CCB-D7D9-3DC6D9AABCFC}"/>
                  </a:ext>
                </a:extLst>
              </p:cNvPr>
              <p:cNvSpPr/>
              <p:nvPr/>
            </p:nvSpPr>
            <p:spPr>
              <a:xfrm>
                <a:off x="4364182" y="3588327"/>
                <a:ext cx="3338945" cy="69273"/>
              </a:xfrm>
              <a:custGeom>
                <a:avLst/>
                <a:gdLst>
                  <a:gd name="connsiteX0" fmla="*/ 0 w 3338945"/>
                  <a:gd name="connsiteY0" fmla="*/ 0 h 69273"/>
                  <a:gd name="connsiteX1" fmla="*/ 2660073 w 3338945"/>
                  <a:gd name="connsiteY1" fmla="*/ 0 h 69273"/>
                  <a:gd name="connsiteX2" fmla="*/ 3338945 w 3338945"/>
                  <a:gd name="connsiteY2" fmla="*/ 69273 h 6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8945" h="69273">
                    <a:moveTo>
                      <a:pt x="0" y="0"/>
                    </a:moveTo>
                    <a:lnTo>
                      <a:pt x="2660073" y="0"/>
                    </a:lnTo>
                    <a:cubicBezTo>
                      <a:pt x="3216564" y="11545"/>
                      <a:pt x="3277754" y="40409"/>
                      <a:pt x="3338945" y="69273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106457E-8163-F61D-1E8F-CD8CF8ADE9C3}"/>
                  </a:ext>
                </a:extLst>
              </p:cNvPr>
              <p:cNvSpPr/>
              <p:nvPr/>
            </p:nvSpPr>
            <p:spPr>
              <a:xfrm>
                <a:off x="4364182" y="3823855"/>
                <a:ext cx="1902289" cy="55418"/>
              </a:xfrm>
              <a:custGeom>
                <a:avLst/>
                <a:gdLst>
                  <a:gd name="connsiteX0" fmla="*/ 0 w 1902289"/>
                  <a:gd name="connsiteY0" fmla="*/ 0 h 55418"/>
                  <a:gd name="connsiteX1" fmla="*/ 1662545 w 1902289"/>
                  <a:gd name="connsiteY1" fmla="*/ 27709 h 55418"/>
                  <a:gd name="connsiteX2" fmla="*/ 1856509 w 1902289"/>
                  <a:gd name="connsiteY2" fmla="*/ 55418 h 55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2289" h="55418">
                    <a:moveTo>
                      <a:pt x="0" y="0"/>
                    </a:moveTo>
                    <a:lnTo>
                      <a:pt x="1662545" y="27709"/>
                    </a:lnTo>
                    <a:cubicBezTo>
                      <a:pt x="1971963" y="36945"/>
                      <a:pt x="1914236" y="46181"/>
                      <a:pt x="1856509" y="55418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AD6EB698-49F7-91A0-3161-7A367B8423B4}"/>
                  </a:ext>
                </a:extLst>
              </p:cNvPr>
              <p:cNvSpPr/>
              <p:nvPr/>
            </p:nvSpPr>
            <p:spPr>
              <a:xfrm>
                <a:off x="4364182" y="4045527"/>
                <a:ext cx="2729345" cy="277091"/>
              </a:xfrm>
              <a:custGeom>
                <a:avLst/>
                <a:gdLst>
                  <a:gd name="connsiteX0" fmla="*/ 0 w 2729345"/>
                  <a:gd name="connsiteY0" fmla="*/ 0 h 277091"/>
                  <a:gd name="connsiteX1" fmla="*/ 1343891 w 2729345"/>
                  <a:gd name="connsiteY1" fmla="*/ 69273 h 277091"/>
                  <a:gd name="connsiteX2" fmla="*/ 2729345 w 2729345"/>
                  <a:gd name="connsiteY2" fmla="*/ 277091 h 27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29345" h="277091">
                    <a:moveTo>
                      <a:pt x="0" y="0"/>
                    </a:moveTo>
                    <a:cubicBezTo>
                      <a:pt x="444500" y="11545"/>
                      <a:pt x="889000" y="23091"/>
                      <a:pt x="1343891" y="69273"/>
                    </a:cubicBezTo>
                    <a:cubicBezTo>
                      <a:pt x="1798782" y="115455"/>
                      <a:pt x="2264063" y="196273"/>
                      <a:pt x="2729345" y="277091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83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9C3F497-FF3B-F05A-4113-79CC141E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11" y="1181795"/>
            <a:ext cx="1617320" cy="2870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FDA38-1E04-B3E6-2201-E4090394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“Tom George, Cambridge University”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C1091-3987-D360-3D4A-5B2DDBC49BB1}"/>
              </a:ext>
            </a:extLst>
          </p:cNvPr>
          <p:cNvSpPr txBox="1"/>
          <p:nvPr/>
        </p:nvSpPr>
        <p:spPr>
          <a:xfrm>
            <a:off x="389106" y="856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 err="1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DB2D17-4ADC-0AA6-AADC-7381F27DF598}"/>
              </a:ext>
            </a:extLst>
          </p:cNvPr>
          <p:cNvGrpSpPr/>
          <p:nvPr/>
        </p:nvGrpSpPr>
        <p:grpSpPr>
          <a:xfrm>
            <a:off x="3818964" y="842682"/>
            <a:ext cx="3134191" cy="3191436"/>
            <a:chOff x="3818964" y="842682"/>
            <a:chExt cx="3134191" cy="31914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55E8461-60C5-210A-5B26-D1F118D8F756}"/>
                </a:ext>
              </a:extLst>
            </p:cNvPr>
            <p:cNvGrpSpPr/>
            <p:nvPr/>
          </p:nvGrpSpPr>
          <p:grpSpPr>
            <a:xfrm>
              <a:off x="3818964" y="842682"/>
              <a:ext cx="3134191" cy="3191436"/>
              <a:chOff x="3818964" y="842682"/>
              <a:chExt cx="3134191" cy="319143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8D987C-DBDD-13A8-0D7A-A11A1A40B34C}"/>
                  </a:ext>
                </a:extLst>
              </p:cNvPr>
              <p:cNvSpPr txBox="1"/>
              <p:nvPr/>
            </p:nvSpPr>
            <p:spPr>
              <a:xfrm>
                <a:off x="3818964" y="842682"/>
                <a:ext cx="3134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I, too, am a decorated rower 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E374406-10EA-EA6C-FA04-8C67E3A08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7577" y="1187824"/>
                <a:ext cx="2846294" cy="2846294"/>
              </a:xfrm>
              <a:prstGeom prst="rect">
                <a:avLst/>
              </a:prstGeom>
            </p:spPr>
          </p:pic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EE4596E-F95E-AEFC-74BF-D7F2B11161C8}"/>
                </a:ext>
              </a:extLst>
            </p:cNvPr>
            <p:cNvCxnSpPr>
              <a:cxnSpLocks/>
            </p:cNvCxnSpPr>
            <p:nvPr/>
          </p:nvCxnSpPr>
          <p:spPr>
            <a:xfrm>
              <a:off x="6262254" y="1302328"/>
              <a:ext cx="0" cy="630381"/>
            </a:xfrm>
            <a:prstGeom prst="line">
              <a:avLst/>
            </a:prstGeom>
            <a:ln w="76200">
              <a:solidFill>
                <a:srgbClr val="4B888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0602BEE-BBF3-3A9B-A969-8559FEFA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653" y="769935"/>
            <a:ext cx="7772400" cy="4346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62040-AF09-6CAD-7268-DE3679ED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935" y="5261484"/>
            <a:ext cx="6229506" cy="1202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05128A-9382-DFEF-4D2E-A40CBA811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9660" y="5921409"/>
            <a:ext cx="6364941" cy="6756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36D1F-5B42-FED1-B360-B6EDA3F819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790" b="9035"/>
          <a:stretch/>
        </p:blipFill>
        <p:spPr>
          <a:xfrm>
            <a:off x="741362" y="5158408"/>
            <a:ext cx="5263435" cy="7056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87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0E51-3CE6-82AB-EF95-0901BDEE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Evidence that Hippocampus is an associative memory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2E2D-9BFA-2C14-8192-D85E2F9EF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Hippocampal subregion </a:t>
            </a:r>
            <a:r>
              <a:rPr lang="en-GB" b="1" dirty="0"/>
              <a:t>CA3 is highly recurrent </a:t>
            </a:r>
          </a:p>
          <a:p>
            <a:r>
              <a:rPr lang="en-GB" b="1" dirty="0"/>
              <a:t>CA3 plasticity is Hebbian</a:t>
            </a:r>
          </a:p>
          <a:p>
            <a:pPr marL="457200" lvl="1" indent="0">
              <a:buNone/>
            </a:pPr>
            <a:r>
              <a:rPr lang="en-GB" dirty="0"/>
              <a:t>Mishra et al. (2016)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Place cell firing is robust to removal of a subset of cues </a:t>
            </a:r>
            <a:r>
              <a:rPr lang="en-GB" b="1" dirty="0" err="1"/>
              <a:t>iff</a:t>
            </a:r>
            <a:r>
              <a:rPr lang="en-GB" b="1" dirty="0"/>
              <a:t> CA3 is present</a:t>
            </a:r>
          </a:p>
        </p:txBody>
      </p:sp>
      <p:pic>
        <p:nvPicPr>
          <p:cNvPr id="4" name="Picture1">
            <a:extLst>
              <a:ext uri="{FF2B5EF4-FFF2-40B4-BE49-F238E27FC236}">
                <a16:creationId xmlns:a16="http://schemas.microsoft.com/office/drawing/2014/main" id="{6DF04DCC-8AFC-0AA5-96CB-1CB6C32CCB6E}"/>
              </a:ext>
            </a:extLst>
          </p:cNvPr>
          <p:cNvPicPr>
            <a:picLocks noRot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53" y="4220895"/>
            <a:ext cx="7831225" cy="258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71BB5-F436-61CB-E7A0-59E5712EE4DF}"/>
              </a:ext>
            </a:extLst>
          </p:cNvPr>
          <p:cNvSpPr txBox="1"/>
          <p:nvPr/>
        </p:nvSpPr>
        <p:spPr>
          <a:xfrm>
            <a:off x="10241280" y="648866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Nakazawa (2002)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5FD32-9024-9595-1AD6-0AEB000B1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2"/>
          <a:stretch/>
        </p:blipFill>
        <p:spPr>
          <a:xfrm>
            <a:off x="4661824" y="1280160"/>
            <a:ext cx="3335020" cy="24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87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39CA-4842-297E-8529-F391F0DD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Tutorial time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08002-7482-5F0B-D59F-1BD932C2E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3197144"/>
            <a:ext cx="12192000" cy="6175456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https://github.com/TomGeorge1234/HopfieldNetworkTutorial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06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C6ED-34AE-5BDA-0F08-590C71AD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grand plan for this morning…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381F-D8FA-ABF1-DEC9-52BE4A07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Today we’ll learn about the </a:t>
            </a:r>
            <a:r>
              <a:rPr lang="en-GB" b="1" dirty="0"/>
              <a:t>Hippocampus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role in </a:t>
            </a:r>
            <a:r>
              <a:rPr lang="en-GB" b="1" dirty="0"/>
              <a:t>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Lecture (30 mins)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Tutorial (1hr 30)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/>
              <a:t>Break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role in </a:t>
            </a:r>
            <a:r>
              <a:rPr lang="en-GB" b="1" dirty="0"/>
              <a:t>spatial navigation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Lecture (30 mins)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Tutorial (1hr 30) </a:t>
            </a:r>
          </a:p>
        </p:txBody>
      </p:sp>
    </p:spTree>
    <p:extLst>
      <p:ext uri="{BB962C8B-B14F-4D97-AF65-F5344CB8AC3E}">
        <p14:creationId xmlns:p14="http://schemas.microsoft.com/office/powerpoint/2010/main" val="68776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ACAC-B504-E5B8-5C63-C0CCF4D5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1499"/>
            <a:ext cx="12170924" cy="841107"/>
          </a:xfrm>
        </p:spPr>
        <p:txBody>
          <a:bodyPr/>
          <a:lstStyle/>
          <a:p>
            <a:r>
              <a:rPr lang="en-GB" dirty="0"/>
              <a:t>Aims: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3570D-F4B5-85A3-5C1F-CE146468C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82" y="816560"/>
            <a:ext cx="12192000" cy="504210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GB" dirty="0"/>
              <a:t>Introduce the Hippocampus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Explore its role in memory 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Learn about associative memory networks</a:t>
            </a:r>
          </a:p>
          <a:p>
            <a:pPr lvl="1">
              <a:buFont typeface="Wingdings" pitchFamily="2" charset="2"/>
              <a:buChar char="ü"/>
            </a:pPr>
            <a:r>
              <a:rPr lang="en-GB" b="0" i="0" dirty="0">
                <a:effectLst/>
                <a:latin typeface="Arial" panose="020B0604020202020204" pitchFamily="34" charset="0"/>
              </a:rPr>
              <a:t>Understand how an </a:t>
            </a:r>
            <a:r>
              <a:rPr lang="en-GB" dirty="0">
                <a:latin typeface="Arial" panose="020B0604020202020204" pitchFamily="34" charset="0"/>
              </a:rPr>
              <a:t>associative memory network </a:t>
            </a:r>
            <a:r>
              <a:rPr lang="en-GB" b="0" i="0" dirty="0">
                <a:effectLst/>
                <a:latin typeface="Arial" panose="020B0604020202020204" pitchFamily="34" charset="0"/>
              </a:rPr>
              <a:t>stores </a:t>
            </a:r>
            <a:r>
              <a:rPr lang="en-GB" dirty="0">
                <a:latin typeface="Arial" panose="020B0604020202020204" pitchFamily="34" charset="0"/>
              </a:rPr>
              <a:t>memories in their weight matrices </a:t>
            </a:r>
          </a:p>
          <a:p>
            <a:pPr lvl="1">
              <a:buFont typeface="Wingdings" pitchFamily="2" charset="2"/>
              <a:buChar char="ü"/>
            </a:pPr>
            <a:r>
              <a:rPr lang="en-GB" b="0" i="0" dirty="0">
                <a:effectLst/>
                <a:latin typeface="Arial" panose="020B0604020202020204" pitchFamily="34" charset="0"/>
              </a:rPr>
              <a:t>Explain what is meant by the terms </a:t>
            </a:r>
            <a:r>
              <a:rPr lang="en-GB" b="1" i="0" dirty="0">
                <a:effectLst/>
                <a:latin typeface="Arial" panose="020B0604020202020204" pitchFamily="34" charset="0"/>
              </a:rPr>
              <a:t>content-addressable</a:t>
            </a:r>
            <a:r>
              <a:rPr lang="en-GB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b="1" i="0" dirty="0">
                <a:effectLst/>
                <a:latin typeface="Arial" panose="020B0604020202020204" pitchFamily="34" charset="0"/>
              </a:rPr>
              <a:t>pattern </a:t>
            </a:r>
            <a:br>
              <a:rPr lang="en-GB" b="1" dirty="0"/>
            </a:br>
            <a:r>
              <a:rPr lang="en-GB" b="1" i="0" dirty="0">
                <a:effectLst/>
                <a:latin typeface="Arial" panose="020B0604020202020204" pitchFamily="34" charset="0"/>
              </a:rPr>
              <a:t>completion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b="1" i="0" dirty="0">
                <a:effectLst/>
                <a:latin typeface="Arial" panose="020B0604020202020204" pitchFamily="34" charset="0"/>
              </a:rPr>
              <a:t>error correction</a:t>
            </a:r>
            <a:r>
              <a:rPr lang="en-GB" dirty="0">
                <a:latin typeface="Arial" panose="020B0604020202020204" pitchFamily="34" charset="0"/>
              </a:rPr>
              <a:t> and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1" i="0" dirty="0">
                <a:effectLst/>
                <a:latin typeface="Arial" panose="020B0604020202020204" pitchFamily="34" charset="0"/>
              </a:rPr>
              <a:t>interference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Understand how these networks can be trained and their limits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Describe how the anatomy of hippocampal region CA3 is consistent with models of associative memory </a:t>
            </a:r>
          </a:p>
          <a:p>
            <a:pPr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Tutorial: Building Hopfield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450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2755-23CD-3268-AC0C-B82CEEC0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68240"/>
            <a:ext cx="12170924" cy="841107"/>
          </a:xfrm>
        </p:spPr>
        <p:txBody>
          <a:bodyPr/>
          <a:lstStyle/>
          <a:p>
            <a:r>
              <a:rPr lang="en-GB" dirty="0"/>
              <a:t>What and where is the hippocampus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750CF-042B-170D-974E-6F4E07F73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055630"/>
            <a:ext cx="12192000" cy="3152665"/>
          </a:xfrm>
        </p:spPr>
        <p:txBody>
          <a:bodyPr/>
          <a:lstStyle/>
          <a:p>
            <a:r>
              <a:rPr lang="en-GB" dirty="0"/>
              <a:t>Tucked into the centre of the brain, cashew-nut shaped region</a:t>
            </a:r>
          </a:p>
          <a:p>
            <a:r>
              <a:rPr lang="en-GB" dirty="0"/>
              <a:t>Integration hub receiving inputs from all over cortex </a:t>
            </a:r>
          </a:p>
          <a:p>
            <a:r>
              <a:rPr lang="en-GB" dirty="0"/>
              <a:t>Very well studied!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Implicated in </a:t>
            </a:r>
            <a:r>
              <a:rPr lang="en-GB" b="1" dirty="0"/>
              <a:t>memory</a:t>
            </a:r>
            <a:r>
              <a:rPr lang="en-GB" dirty="0"/>
              <a:t> (part 1) and </a:t>
            </a:r>
            <a:r>
              <a:rPr lang="en-GB" b="1" dirty="0"/>
              <a:t>spatial navigation </a:t>
            </a:r>
            <a:r>
              <a:rPr lang="en-GB" dirty="0"/>
              <a:t>(part 2)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89E0E-0AF2-2C6F-616E-4626CA2675AB}"/>
              </a:ext>
            </a:extLst>
          </p:cNvPr>
          <p:cNvGrpSpPr/>
          <p:nvPr/>
        </p:nvGrpSpPr>
        <p:grpSpPr>
          <a:xfrm>
            <a:off x="6491756" y="1315392"/>
            <a:ext cx="3132341" cy="1484025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9429AD9-C739-3B11-AC47-41B9F325F343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A844D13-6961-48B1-CF1E-EE2993A72767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42BBC6-F44E-8710-F258-B4BDCA3D909B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FFD76D7-DB27-FF74-18C9-A6D4C3B71851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1CB0193-0B5B-4656-64FC-9CADC5378A5F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35F6C55-4790-C6B3-B3CC-1B07914F5A48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DF63FA5-4CC0-FD0D-DC3B-7994B1A34698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29E6FB-6CBF-EA78-9913-8644B15F97E3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AFEF244-F5EF-8096-A125-3ED02D4641F5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4EDFE0E-251A-C449-4065-CE160C0DB3EE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6BABD8A-F9BE-7BB7-BC1D-2D78F98DFF59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BED2735-982F-8194-E1BE-F48937CDAF2F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DB708E7-1281-DAEE-FE8A-7B1EDB047952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710091-71C8-3719-1DD1-FEC6C9EF2F8F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1F185B-F180-4F37-ABC5-DA2C9799F8A3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6A049D8-2D04-B233-6F47-D28B29B865F7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9555467-3561-F45A-F6E4-C07761658791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59BAD9F-DF4A-35F4-9648-40804D43B9A5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6" name="Picture 2" descr="Hippocampus - Wikipedia">
            <a:extLst>
              <a:ext uri="{FF2B5EF4-FFF2-40B4-BE49-F238E27FC236}">
                <a16:creationId xmlns:a16="http://schemas.microsoft.com/office/drawing/2014/main" id="{DBB98B08-D3A1-7CBB-6A4A-E3B6C049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142" y="1227366"/>
            <a:ext cx="2794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505C5D-B81C-A87D-57B3-D7CC4916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85" y="4093935"/>
            <a:ext cx="3859251" cy="91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8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C79D-D2C0-CE7C-7064-79197C87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83130"/>
            <a:ext cx="12170924" cy="841107"/>
          </a:xfrm>
        </p:spPr>
        <p:txBody>
          <a:bodyPr>
            <a:normAutofit/>
          </a:bodyPr>
          <a:lstStyle/>
          <a:p>
            <a:r>
              <a:rPr lang="en-GB" sz="3600" dirty="0"/>
              <a:t>There are different categories of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B3470-0DFD-5A05-65F8-22A3BED0C50F}"/>
              </a:ext>
            </a:extLst>
          </p:cNvPr>
          <p:cNvSpPr txBox="1"/>
          <p:nvPr/>
        </p:nvSpPr>
        <p:spPr>
          <a:xfrm>
            <a:off x="6423877" y="777331"/>
            <a:ext cx="1992853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Human 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60597-C40E-2D2B-6B02-DF4777B760B5}"/>
              </a:ext>
            </a:extLst>
          </p:cNvPr>
          <p:cNvSpPr txBox="1"/>
          <p:nvPr/>
        </p:nvSpPr>
        <p:spPr>
          <a:xfrm>
            <a:off x="9247763" y="2878943"/>
            <a:ext cx="2434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this lecture does </a:t>
            </a:r>
            <a:r>
              <a:rPr lang="en-GB" sz="2400" b="1" u="sng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not</a:t>
            </a:r>
            <a:r>
              <a:rPr lang="en-GB" sz="2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live here! </a:t>
            </a:r>
          </a:p>
        </p:txBody>
      </p:sp>
      <p:pic>
        <p:nvPicPr>
          <p:cNvPr id="28" name="catpetting.mov">
            <a:hlinkClick r:id="" action="ppaction://media"/>
            <a:extLst>
              <a:ext uri="{FF2B5EF4-FFF2-40B4-BE49-F238E27FC236}">
                <a16:creationId xmlns:a16="http://schemas.microsoft.com/office/drawing/2014/main" id="{7001E87F-54C7-49D6-CA2B-7664C8B6B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552" y="4093857"/>
            <a:ext cx="2511694" cy="955621"/>
          </a:xfrm>
          <a:prstGeom prst="rect">
            <a:avLst/>
          </a:prstGeom>
        </p:spPr>
      </p:pic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57DD5EB5-652A-CDFF-7C61-0BE9851B91D7}"/>
              </a:ext>
            </a:extLst>
          </p:cNvPr>
          <p:cNvGrpSpPr/>
          <p:nvPr/>
        </p:nvGrpSpPr>
        <p:grpSpPr>
          <a:xfrm>
            <a:off x="3092784" y="1118586"/>
            <a:ext cx="3405670" cy="882889"/>
            <a:chOff x="3092784" y="1118586"/>
            <a:chExt cx="3405670" cy="88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D488A9-97FC-7FA9-A9B9-49CFDC531303}"/>
                </a:ext>
              </a:extLst>
            </p:cNvPr>
            <p:cNvSpPr txBox="1"/>
            <p:nvPr/>
          </p:nvSpPr>
          <p:spPr>
            <a:xfrm>
              <a:off x="3092784" y="1632143"/>
              <a:ext cx="2126456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Helvetica" pitchFamily="2" charset="0"/>
                </a:rPr>
                <a:t>Long term memory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BC1BED-CD97-9B1F-5A3C-E88E5412A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9797" y="1118586"/>
              <a:ext cx="1298657" cy="51914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0865E93E-AB5B-1757-4F95-69CADD470CDE}"/>
              </a:ext>
            </a:extLst>
          </p:cNvPr>
          <p:cNvGrpSpPr/>
          <p:nvPr/>
        </p:nvGrpSpPr>
        <p:grpSpPr>
          <a:xfrm>
            <a:off x="8366078" y="1119116"/>
            <a:ext cx="3296270" cy="1793054"/>
            <a:chOff x="8366078" y="1119116"/>
            <a:chExt cx="3296270" cy="179305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9E01645-E0EF-E1E0-4226-E2F8A8A551D5}"/>
                </a:ext>
              </a:extLst>
            </p:cNvPr>
            <p:cNvGrpSpPr/>
            <p:nvPr/>
          </p:nvGrpSpPr>
          <p:grpSpPr>
            <a:xfrm>
              <a:off x="9398833" y="1632143"/>
              <a:ext cx="2263515" cy="1280027"/>
              <a:chOff x="9398833" y="1632143"/>
              <a:chExt cx="2263515" cy="128002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A94272-B7C9-2BB7-9952-9AE608B73963}"/>
                  </a:ext>
                </a:extLst>
              </p:cNvPr>
              <p:cNvSpPr txBox="1"/>
              <p:nvPr/>
            </p:nvSpPr>
            <p:spPr>
              <a:xfrm>
                <a:off x="9398931" y="1632143"/>
                <a:ext cx="2262744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Short term memory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ED303-459F-10C3-919C-809B35B362A4}"/>
                  </a:ext>
                </a:extLst>
              </p:cNvPr>
              <p:cNvSpPr txBox="1"/>
              <p:nvPr/>
            </p:nvSpPr>
            <p:spPr>
              <a:xfrm>
                <a:off x="9398833" y="1988840"/>
                <a:ext cx="2263515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 name at a party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 telephone number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Imagining things 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5E2B77-B2DD-B483-A97E-0613C2764A34}"/>
                </a:ext>
              </a:extLst>
            </p:cNvPr>
            <p:cNvCxnSpPr>
              <a:cxnSpLocks/>
            </p:cNvCxnSpPr>
            <p:nvPr/>
          </p:nvCxnSpPr>
          <p:spPr>
            <a:xfrm>
              <a:off x="8366078" y="1119116"/>
              <a:ext cx="1064525" cy="51861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A09A9E3-918C-33D0-4FED-E8EC321D6DD8}"/>
              </a:ext>
            </a:extLst>
          </p:cNvPr>
          <p:cNvGrpSpPr/>
          <p:nvPr/>
        </p:nvGrpSpPr>
        <p:grpSpPr>
          <a:xfrm>
            <a:off x="1299671" y="1978925"/>
            <a:ext cx="2288026" cy="1099327"/>
            <a:chOff x="1299671" y="1978925"/>
            <a:chExt cx="2288026" cy="10993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8695A9-47CA-5FF1-148A-931BA338E695}"/>
                </a:ext>
              </a:extLst>
            </p:cNvPr>
            <p:cNvSpPr txBox="1"/>
            <p:nvPr/>
          </p:nvSpPr>
          <p:spPr>
            <a:xfrm>
              <a:off x="1299671" y="2708920"/>
              <a:ext cx="2288026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Helvetica" pitchFamily="2" charset="0"/>
                </a:rPr>
                <a:t>Declarative memory 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2459991-0DA1-3C49-B752-70DE1E642A82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2443684" y="1978925"/>
              <a:ext cx="681653" cy="72999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21EE8D7F-996E-2D6F-0173-678034AA03F6}"/>
              </a:ext>
            </a:extLst>
          </p:cNvPr>
          <p:cNvGrpSpPr/>
          <p:nvPr/>
        </p:nvGrpSpPr>
        <p:grpSpPr>
          <a:xfrm>
            <a:off x="5202071" y="1994848"/>
            <a:ext cx="3923984" cy="2018217"/>
            <a:chOff x="5202071" y="1994848"/>
            <a:chExt cx="3923984" cy="201821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5E8C17-B739-13C9-0FFD-D9375CDAA8F4}"/>
                </a:ext>
              </a:extLst>
            </p:cNvPr>
            <p:cNvGrpSpPr/>
            <p:nvPr/>
          </p:nvGrpSpPr>
          <p:grpSpPr>
            <a:xfrm>
              <a:off x="6429655" y="2708920"/>
              <a:ext cx="2696400" cy="1304145"/>
              <a:chOff x="6429655" y="2708920"/>
              <a:chExt cx="2696400" cy="130414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258C2B-203B-CD75-DAB8-6AA7C95266E0}"/>
                  </a:ext>
                </a:extLst>
              </p:cNvPr>
              <p:cNvSpPr txBox="1"/>
              <p:nvPr/>
            </p:nvSpPr>
            <p:spPr>
              <a:xfrm>
                <a:off x="6429655" y="2708920"/>
                <a:ext cx="2696400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Non-declarative memory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30BF1E-4D0D-A900-8FA9-C45AEDDAD036}"/>
                  </a:ext>
                </a:extLst>
              </p:cNvPr>
              <p:cNvSpPr txBox="1"/>
              <p:nvPr/>
            </p:nvSpPr>
            <p:spPr>
              <a:xfrm>
                <a:off x="6429655" y="3089735"/>
                <a:ext cx="2696400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Motor skills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Habits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Emotional responses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2A137B-8E77-F5C1-F8EE-87842A6359CB}"/>
                </a:ext>
              </a:extLst>
            </p:cNvPr>
            <p:cNvCxnSpPr>
              <a:cxnSpLocks/>
            </p:cNvCxnSpPr>
            <p:nvPr/>
          </p:nvCxnSpPr>
          <p:spPr>
            <a:xfrm>
              <a:off x="5202071" y="1994848"/>
              <a:ext cx="1266968" cy="72105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0400ACA9-DA4D-D22E-3B5E-5F36E35F8B7C}"/>
              </a:ext>
            </a:extLst>
          </p:cNvPr>
          <p:cNvGrpSpPr/>
          <p:nvPr/>
        </p:nvGrpSpPr>
        <p:grpSpPr>
          <a:xfrm>
            <a:off x="407368" y="3070746"/>
            <a:ext cx="2288026" cy="1929656"/>
            <a:chOff x="407368" y="3070746"/>
            <a:chExt cx="2288026" cy="1929656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00990D44-4AD3-49AB-AFA1-A80D9CE84A53}"/>
                </a:ext>
              </a:extLst>
            </p:cNvPr>
            <p:cNvGrpSpPr/>
            <p:nvPr/>
          </p:nvGrpSpPr>
          <p:grpSpPr>
            <a:xfrm>
              <a:off x="407368" y="3717032"/>
              <a:ext cx="2288026" cy="1283370"/>
              <a:chOff x="407368" y="3717032"/>
              <a:chExt cx="2288026" cy="128337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7ECA96-55A2-EC37-036A-FF57CEBD3594}"/>
                  </a:ext>
                </a:extLst>
              </p:cNvPr>
              <p:cNvSpPr txBox="1"/>
              <p:nvPr/>
            </p:nvSpPr>
            <p:spPr>
              <a:xfrm>
                <a:off x="407368" y="3717032"/>
                <a:ext cx="2288026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Semantic memory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FB4093-33FD-3855-D597-169963EE5915}"/>
                  </a:ext>
                </a:extLst>
              </p:cNvPr>
              <p:cNvSpPr txBox="1"/>
              <p:nvPr/>
            </p:nvSpPr>
            <p:spPr>
              <a:xfrm>
                <a:off x="407368" y="4077072"/>
                <a:ext cx="2288026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Meanings of words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Facts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Associations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CAB1FB-6DA1-5133-B3DA-ABD35DDE18D4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1551381" y="3070746"/>
              <a:ext cx="277419" cy="64628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79FE8E75-3F4C-DE8D-83D6-9B497E7067AB}"/>
              </a:ext>
            </a:extLst>
          </p:cNvPr>
          <p:cNvGrpSpPr/>
          <p:nvPr/>
        </p:nvGrpSpPr>
        <p:grpSpPr>
          <a:xfrm>
            <a:off x="3398293" y="3057099"/>
            <a:ext cx="2542287" cy="1655271"/>
            <a:chOff x="3398293" y="3057099"/>
            <a:chExt cx="2542287" cy="165527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98280CB-5FEC-4526-7F19-FD278B6D12E8}"/>
                </a:ext>
              </a:extLst>
            </p:cNvPr>
            <p:cNvGrpSpPr/>
            <p:nvPr/>
          </p:nvGrpSpPr>
          <p:grpSpPr>
            <a:xfrm>
              <a:off x="3891770" y="3429000"/>
              <a:ext cx="2048810" cy="1283370"/>
              <a:chOff x="3891770" y="3429000"/>
              <a:chExt cx="2048810" cy="128337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44D6C-ADC9-679F-CD66-CC43075D0C59}"/>
                  </a:ext>
                </a:extLst>
              </p:cNvPr>
              <p:cNvSpPr txBox="1"/>
              <p:nvPr/>
            </p:nvSpPr>
            <p:spPr>
              <a:xfrm>
                <a:off x="3891770" y="3429000"/>
                <a:ext cx="2048810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Episodic memory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6D7C5D-A0A5-FCCA-4A67-2BA5B3C72596}"/>
                  </a:ext>
                </a:extLst>
              </p:cNvPr>
              <p:cNvSpPr txBox="1"/>
              <p:nvPr/>
            </p:nvSpPr>
            <p:spPr>
              <a:xfrm>
                <a:off x="3891770" y="3789040"/>
                <a:ext cx="2048810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Events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Times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Geography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47C08C-34BE-2252-E8FA-B228E773F0A7}"/>
                </a:ext>
              </a:extLst>
            </p:cNvPr>
            <p:cNvCxnSpPr>
              <a:cxnSpLocks/>
            </p:cNvCxnSpPr>
            <p:nvPr/>
          </p:nvCxnSpPr>
          <p:spPr>
            <a:xfrm>
              <a:off x="3398293" y="3057099"/>
              <a:ext cx="518614" cy="69603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External Anatomy of a Cat - Explore Cats">
            <a:extLst>
              <a:ext uri="{FF2B5EF4-FFF2-40B4-BE49-F238E27FC236}">
                <a16:creationId xmlns:a16="http://schemas.microsoft.com/office/drawing/2014/main" id="{9A3D4A8B-C805-FA9E-8514-E1AC11980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6" y="5036024"/>
            <a:ext cx="1714594" cy="161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B0A86E9D-B3AA-4DAD-6007-BDF10F618096}"/>
              </a:ext>
            </a:extLst>
          </p:cNvPr>
          <p:cNvGrpSpPr/>
          <p:nvPr/>
        </p:nvGrpSpPr>
        <p:grpSpPr>
          <a:xfrm>
            <a:off x="3000300" y="4981274"/>
            <a:ext cx="3382937" cy="1440381"/>
            <a:chOff x="3000300" y="4981274"/>
            <a:chExt cx="3382937" cy="144038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26A02F-EDBA-AE6D-926F-09DB2F26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0300" y="4981276"/>
              <a:ext cx="1080000" cy="1440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DF95E47-2D88-3C6C-A9FC-D77A1F08D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6712" y="4981274"/>
              <a:ext cx="1080000" cy="144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56AB6B4-B25C-04D0-4445-8E3A86F08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5123237" y="5161655"/>
              <a:ext cx="1440000" cy="1080000"/>
            </a:xfrm>
            <a:prstGeom prst="rect">
              <a:avLst/>
            </a:prstGeom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0D90D5-A58B-EBAA-CA24-110E83531A2D}"/>
                </a:ext>
              </a:extLst>
            </p:cNvPr>
            <p:cNvCxnSpPr/>
            <p:nvPr/>
          </p:nvCxnSpPr>
          <p:spPr>
            <a:xfrm>
              <a:off x="3886197" y="5716688"/>
              <a:ext cx="504968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0CF54F4-A1AF-3440-BFD9-760573451149}"/>
                </a:ext>
              </a:extLst>
            </p:cNvPr>
            <p:cNvCxnSpPr/>
            <p:nvPr/>
          </p:nvCxnSpPr>
          <p:spPr>
            <a:xfrm>
              <a:off x="5023841" y="5716688"/>
              <a:ext cx="504968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38E162-CC38-B841-0840-74206CB58A1F}"/>
              </a:ext>
            </a:extLst>
          </p:cNvPr>
          <p:cNvSpPr txBox="1"/>
          <p:nvPr/>
        </p:nvSpPr>
        <p:spPr>
          <a:xfrm>
            <a:off x="7261412" y="5634318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80C5C7"/>
                </a:solidFill>
                <a:latin typeface="Helvetica" pitchFamily="2" charset="0"/>
              </a:rPr>
              <a:t>We think Hippocampus is important for </a:t>
            </a:r>
            <a:r>
              <a:rPr lang="en-GB" b="1" u="sng" dirty="0">
                <a:solidFill>
                  <a:srgbClr val="80C5C7"/>
                </a:solidFill>
                <a:latin typeface="Helvetica" pitchFamily="2" charset="0"/>
              </a:rPr>
              <a:t>declarative memory</a:t>
            </a:r>
          </a:p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Cohen (1981)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3350D8-1286-2E7C-17E8-D6CB99408090}"/>
              </a:ext>
            </a:extLst>
          </p:cNvPr>
          <p:cNvGrpSpPr/>
          <p:nvPr/>
        </p:nvGrpSpPr>
        <p:grpSpPr>
          <a:xfrm>
            <a:off x="3546850" y="2433918"/>
            <a:ext cx="1339119" cy="634441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AD40693-488D-5FE9-2B76-21BAF3E4BA33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6836CCE-92EF-342E-52E7-BE3F3E76E6BB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E4410EF-7C0E-C773-F261-115BA7AACD55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D269530-CE0D-E801-98DC-8DC80F7D3DE2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D7A316-C32B-855E-CB5C-4A53CA1926CA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0694B7D-486E-BD7B-404A-0CDBDD3C431B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E4E36DE-FA13-D684-EB88-8E9C95F65EF6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844C3FC-83CA-3254-9E64-9235F49BFB4C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C85100A-583B-4F69-7BDB-669158668837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4C0C12A-52D9-BFBF-3E40-CC8CA1C4D004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4A0121B-0940-0263-39B9-0239592FAFDE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A65E875-9A57-33A3-B2E4-101F35B47433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C8B2B4F-0FC9-CA97-9798-0F3635D20576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E16E2C2-7E36-3C6E-8542-59D4BDEF0F68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DC14E1E-EC6A-2D68-3AAA-ADAC636CA1DB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00E741F-B200-5B8F-13EA-43A6C20634B1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16790D5-B935-3038-FAA3-86DB806D1A7E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7D215AE-B143-6AC1-DB09-4BE21E80CDE6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47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60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1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19" grpId="0"/>
      <p:bldP spid="19" grpId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9324-4E46-7D8D-1C58-46BEEC1C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8" y="-32658"/>
            <a:ext cx="12170924" cy="841107"/>
          </a:xfrm>
        </p:spPr>
        <p:txBody>
          <a:bodyPr/>
          <a:lstStyle/>
          <a:p>
            <a:r>
              <a:rPr lang="en-GB" dirty="0"/>
              <a:t>HM: A man without memories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B5CA8-5D66-3F30-8AB8-19B44754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888" y="1010560"/>
            <a:ext cx="6934223" cy="545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88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22B3-FE5A-294F-E912-21C4F2C8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0"/>
            <a:ext cx="12170924" cy="841107"/>
          </a:xfrm>
        </p:spPr>
        <p:txBody>
          <a:bodyPr/>
          <a:lstStyle/>
          <a:p>
            <a:r>
              <a:rPr lang="en-GB" dirty="0"/>
              <a:t>Patient HM had a hippocampal lesion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FFBC-322C-C9A8-F14F-CBC9E828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Severe epilepsy: treated by surgery to bilaterally remove medial temporal lobes…</a:t>
            </a:r>
          </a:p>
          <a:p>
            <a:pPr lvl="1"/>
            <a:r>
              <a:rPr lang="en-GB" dirty="0"/>
              <a:t>…including amygdala, entorhinal cortex and anterior </a:t>
            </a:r>
            <a:r>
              <a:rPr lang="en-GB" b="1" dirty="0"/>
              <a:t>hippocampus</a:t>
            </a:r>
          </a:p>
          <a:p>
            <a:r>
              <a:rPr lang="en-GB" dirty="0"/>
              <a:t>Surgery in September 1953 (age 27)</a:t>
            </a:r>
          </a:p>
          <a:p>
            <a:r>
              <a:rPr lang="en-GB" dirty="0"/>
              <a:t>Memory retested in April 1955 (age 29) </a:t>
            </a:r>
          </a:p>
          <a:p>
            <a:r>
              <a:rPr lang="en-GB" dirty="0"/>
              <a:t>Results:</a:t>
            </a:r>
          </a:p>
          <a:p>
            <a:pPr lvl="1"/>
            <a:r>
              <a:rPr lang="en-GB" dirty="0"/>
              <a:t>No new memories formed since operation </a:t>
            </a:r>
          </a:p>
          <a:p>
            <a:pPr lvl="1"/>
            <a:r>
              <a:rPr lang="en-GB" i="1" dirty="0"/>
              <a:t>but </a:t>
            </a:r>
            <a:r>
              <a:rPr lang="en-GB" dirty="0"/>
              <a:t>his IQ had actually improved (!) </a:t>
            </a:r>
            <a:endParaRPr lang="en-GB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3D44A-0E5C-C977-8163-D192C79FD023}"/>
              </a:ext>
            </a:extLst>
          </p:cNvPr>
          <p:cNvSpPr txBox="1"/>
          <p:nvPr/>
        </p:nvSpPr>
        <p:spPr>
          <a:xfrm>
            <a:off x="9275817" y="644832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Scoville and Milner (1957) </a:t>
            </a:r>
          </a:p>
        </p:txBody>
      </p:sp>
    </p:spTree>
    <p:extLst>
      <p:ext uri="{BB962C8B-B14F-4D97-AF65-F5344CB8AC3E}">
        <p14:creationId xmlns:p14="http://schemas.microsoft.com/office/powerpoint/2010/main" val="2397219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tx1">
                <a:lumMod val="75000"/>
                <a:lumOff val="2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0D046D2-1ED4-6C49-90B9-08EBB1F61215}" vid="{DC57D54A-DC76-AB40-9254-A2A4C0A229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9412</TotalTime>
  <Words>1531</Words>
  <Application>Microsoft Macintosh PowerPoint</Application>
  <PresentationFormat>Widescreen</PresentationFormat>
  <Paragraphs>263</Paragraphs>
  <Slides>31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Nanum Pen Script</vt:lpstr>
      <vt:lpstr>Arial</vt:lpstr>
      <vt:lpstr>Calibri</vt:lpstr>
      <vt:lpstr>Calibri Light</vt:lpstr>
      <vt:lpstr>Helvetica</vt:lpstr>
      <vt:lpstr>Times New Roman</vt:lpstr>
      <vt:lpstr>Wingdings</vt:lpstr>
      <vt:lpstr>Office Theme</vt:lpstr>
      <vt:lpstr>Modelling the hippocampus: Associative memory </vt:lpstr>
      <vt:lpstr>I have travelled far and wide…within the south of England</vt:lpstr>
      <vt:lpstr>“Tom George, Cambridge University”</vt:lpstr>
      <vt:lpstr>The grand plan for this morning…</vt:lpstr>
      <vt:lpstr>Aims:</vt:lpstr>
      <vt:lpstr>What and where is the hippocampus</vt:lpstr>
      <vt:lpstr>There are different categories of memory</vt:lpstr>
      <vt:lpstr>HM: A man without memories </vt:lpstr>
      <vt:lpstr>Patient HM had a hippocampal lesion </vt:lpstr>
      <vt:lpstr>Patient HM</vt:lpstr>
      <vt:lpstr>PowerPoint Presentation</vt:lpstr>
      <vt:lpstr>A useful analogy…</vt:lpstr>
      <vt:lpstr>So hippocampus has two memory roles:</vt:lpstr>
      <vt:lpstr>Fast and slow learning </vt:lpstr>
      <vt:lpstr>Summary so far: </vt:lpstr>
      <vt:lpstr>How do networks of neurons store memories? </vt:lpstr>
      <vt:lpstr>Hopfield networks for Auto-associative memory </vt:lpstr>
      <vt:lpstr>Hopfield network update rule</vt:lpstr>
      <vt:lpstr>If we keep updating the neurons like this….</vt:lpstr>
      <vt:lpstr>Synchronous vs asynchronous update</vt:lpstr>
      <vt:lpstr>The weight matrix can be designed to store patterns </vt:lpstr>
      <vt:lpstr>Content addressable memory. Hopfield networks pattern complete</vt:lpstr>
      <vt:lpstr>The weight matrix for storing many pattern</vt:lpstr>
      <vt:lpstr>Consider what it takes for a pattern to be “stable”</vt:lpstr>
      <vt:lpstr>The energy landscape of a Hopfield network looks like this</vt:lpstr>
      <vt:lpstr>PowerPoint Presentation</vt:lpstr>
      <vt:lpstr>Hopfield networks got physicists excited about the brain!</vt:lpstr>
      <vt:lpstr>Limitations: Spurious states and memory limits </vt:lpstr>
      <vt:lpstr>How would neurons learn the weight matrix? </vt:lpstr>
      <vt:lpstr>Evidence that Hippocampus is an associative memory network</vt:lpstr>
      <vt:lpstr>Tutorial time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hippocampus: Memory </dc:title>
  <dc:creator>George, Tom</dc:creator>
  <cp:lastModifiedBy>George, Tom</cp:lastModifiedBy>
  <cp:revision>20</cp:revision>
  <dcterms:created xsi:type="dcterms:W3CDTF">2023-05-29T10:16:02Z</dcterms:created>
  <dcterms:modified xsi:type="dcterms:W3CDTF">2023-06-15T14:06:32Z</dcterms:modified>
</cp:coreProperties>
</file>